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257" r:id="rId3"/>
    <p:sldId id="258" r:id="rId4"/>
    <p:sldId id="268" r:id="rId5"/>
    <p:sldId id="259" r:id="rId6"/>
    <p:sldId id="267" r:id="rId7"/>
    <p:sldId id="260" r:id="rId8"/>
    <p:sldId id="284" r:id="rId9"/>
    <p:sldId id="281" r:id="rId10"/>
    <p:sldId id="262" r:id="rId11"/>
    <p:sldId id="269" r:id="rId12"/>
    <p:sldId id="271" r:id="rId13"/>
    <p:sldId id="264" r:id="rId14"/>
    <p:sldId id="282" r:id="rId15"/>
    <p:sldId id="263" r:id="rId16"/>
    <p:sldId id="274" r:id="rId17"/>
    <p:sldId id="275" r:id="rId18"/>
    <p:sldId id="276" r:id="rId19"/>
    <p:sldId id="278" r:id="rId20"/>
    <p:sldId id="280" r:id="rId21"/>
    <p:sldId id="266" r:id="rId22"/>
    <p:sldId id="28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899F"/>
    <a:srgbClr val="007D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43"/>
    <p:restoredTop sz="96327"/>
  </p:normalViewPr>
  <p:slideViewPr>
    <p:cSldViewPr snapToGrid="0" snapToObjects="1">
      <p:cViewPr>
        <p:scale>
          <a:sx n="180" d="100"/>
          <a:sy n="180" d="100"/>
        </p:scale>
        <p:origin x="1016" y="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12822-C163-5442-8146-B5F20BB242F8}" type="datetimeFigureOut">
              <a:rPr lang="en-US" smtClean="0"/>
              <a:t>5/7/21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48E31E-76D7-6D44-8982-2FD8532DD924}" type="slidenum">
              <a:rPr lang="en-US" smtClean="0"/>
              <a:t>‹#›</a:t>
            </a:fld>
            <a:endParaRPr lang="en-US"/>
          </a:p>
        </p:txBody>
      </p:sp>
    </p:spTree>
    <p:extLst>
      <p:ext uri="{BB962C8B-B14F-4D97-AF65-F5344CB8AC3E}">
        <p14:creationId xmlns:p14="http://schemas.microsoft.com/office/powerpoint/2010/main" val="3597703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off I want to thank you all for meeting today. Me and my thesis work feel really appreciative there was a time that worked for everyone. I want to give everyone an update on my thesis work. I have about twenty slides and am primarily looking for feedback on my last aim. So while of course feel free to interrupt me, also please leave a little time for discussing my last aim. </a:t>
            </a:r>
            <a:r>
              <a:rPr lang="en-US" dirty="0" err="1"/>
              <a:t>YOu</a:t>
            </a:r>
            <a:r>
              <a:rPr lang="en-US" dirty="0"/>
              <a:t> all have been in many more thesis meetings than I have so let me know if that format isn't consistent with their point.</a:t>
            </a:r>
          </a:p>
          <a:p>
            <a:r>
              <a:rPr lang="en-US" dirty="0"/>
              <a:t>Also, I believe I've let all of you know individually but I applied to a position as Yosemite National Park's Wildlife Data Manager and got the position. woo </a:t>
            </a:r>
            <a:r>
              <a:rPr lang="en-US" dirty="0" err="1"/>
              <a:t>hoo</a:t>
            </a:r>
            <a:r>
              <a:rPr lang="en-US" dirty="0"/>
              <a:t>! I will be starting that position in July and will be working part time towards finishing my degree from then on.</a:t>
            </a:r>
          </a:p>
          <a:p>
            <a:r>
              <a:rPr lang="en-US" dirty="0"/>
              <a:t>Anyways, onto my research––I think all of you know by now but just in case any interactions that you've had with me has been wiped from your memory I've been working on the genome assembly and investigation of the delta smelt genome for estimates of effective population size and identification of sex-specific markers.</a:t>
            </a:r>
          </a:p>
        </p:txBody>
      </p:sp>
      <p:sp>
        <p:nvSpPr>
          <p:cNvPr id="4" name="Slide Number Placeholder 3"/>
          <p:cNvSpPr>
            <a:spLocks noGrp="1"/>
          </p:cNvSpPr>
          <p:nvPr>
            <p:ph type="sldNum" sz="quarter" idx="5"/>
          </p:nvPr>
        </p:nvSpPr>
        <p:spPr/>
        <p:txBody>
          <a:bodyPr/>
          <a:lstStyle/>
          <a:p>
            <a:fld id="{5F48E31E-76D7-6D44-8982-2FD8532DD924}" type="slidenum">
              <a:rPr lang="en-US" smtClean="0"/>
              <a:t>1</a:t>
            </a:fld>
            <a:endParaRPr lang="en-US"/>
          </a:p>
        </p:txBody>
      </p:sp>
    </p:spTree>
    <p:extLst>
      <p:ext uri="{BB962C8B-B14F-4D97-AF65-F5344CB8AC3E}">
        <p14:creationId xmlns:p14="http://schemas.microsoft.com/office/powerpoint/2010/main" val="2024338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I've rerun the same analysis with the new genome and we see the same overall decrease in theta but with a smaller difference between Watterson's and pi. I'm still refining the filtration parameters for this estimate as there is both some variability and Watterson's continues to be inflated.</a:t>
            </a:r>
          </a:p>
        </p:txBody>
      </p:sp>
      <p:sp>
        <p:nvSpPr>
          <p:cNvPr id="4" name="Slide Number Placeholder 3"/>
          <p:cNvSpPr>
            <a:spLocks noGrp="1"/>
          </p:cNvSpPr>
          <p:nvPr>
            <p:ph type="sldNum" sz="quarter" idx="5"/>
          </p:nvPr>
        </p:nvSpPr>
        <p:spPr/>
        <p:txBody>
          <a:bodyPr/>
          <a:lstStyle/>
          <a:p>
            <a:fld id="{5F48E31E-76D7-6D44-8982-2FD8532DD924}" type="slidenum">
              <a:rPr lang="en-US" smtClean="0"/>
              <a:t>10</a:t>
            </a:fld>
            <a:endParaRPr lang="en-US"/>
          </a:p>
        </p:txBody>
      </p:sp>
    </p:spTree>
    <p:extLst>
      <p:ext uri="{BB962C8B-B14F-4D97-AF65-F5344CB8AC3E}">
        <p14:creationId xmlns:p14="http://schemas.microsoft.com/office/powerpoint/2010/main" val="1012747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ran a contemporary temporal analysis on the data using the old </a:t>
            </a:r>
            <a:r>
              <a:rPr lang="en-US" dirty="0" err="1"/>
              <a:t>RADseq</a:t>
            </a:r>
            <a:r>
              <a:rPr lang="en-US" dirty="0"/>
              <a:t> reference and got highly variable estimates of Ne depending on which year was used as generation 0. You can see that for the last three years the estimates seem to be less variable and show a downward trend. Which could be from the effective population size shrinking to a number that can be more accurately estimated and having narrower confidence intervals. </a:t>
            </a:r>
          </a:p>
        </p:txBody>
      </p:sp>
      <p:sp>
        <p:nvSpPr>
          <p:cNvPr id="4" name="Slide Number Placeholder 3"/>
          <p:cNvSpPr>
            <a:spLocks noGrp="1"/>
          </p:cNvSpPr>
          <p:nvPr>
            <p:ph type="sldNum" sz="quarter" idx="5"/>
          </p:nvPr>
        </p:nvSpPr>
        <p:spPr/>
        <p:txBody>
          <a:bodyPr/>
          <a:lstStyle/>
          <a:p>
            <a:fld id="{5F48E31E-76D7-6D44-8982-2FD8532DD924}" type="slidenum">
              <a:rPr lang="en-US" smtClean="0"/>
              <a:t>11</a:t>
            </a:fld>
            <a:endParaRPr lang="en-US"/>
          </a:p>
        </p:txBody>
      </p:sp>
    </p:spTree>
    <p:extLst>
      <p:ext uri="{BB962C8B-B14F-4D97-AF65-F5344CB8AC3E}">
        <p14:creationId xmlns:p14="http://schemas.microsoft.com/office/powerpoint/2010/main" val="3831794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next step for this aim is to re-run the temporal analysis as well as refine the filtration parameters for the long term estimates.</a:t>
            </a:r>
          </a:p>
        </p:txBody>
      </p:sp>
      <p:sp>
        <p:nvSpPr>
          <p:cNvPr id="4" name="Slide Number Placeholder 3"/>
          <p:cNvSpPr>
            <a:spLocks noGrp="1"/>
          </p:cNvSpPr>
          <p:nvPr>
            <p:ph type="sldNum" sz="quarter" idx="5"/>
          </p:nvPr>
        </p:nvSpPr>
        <p:spPr/>
        <p:txBody>
          <a:bodyPr/>
          <a:lstStyle/>
          <a:p>
            <a:fld id="{5F48E31E-76D7-6D44-8982-2FD8532DD924}" type="slidenum">
              <a:rPr lang="en-US" smtClean="0"/>
              <a:t>12</a:t>
            </a:fld>
            <a:endParaRPr lang="en-US"/>
          </a:p>
        </p:txBody>
      </p:sp>
    </p:spTree>
    <p:extLst>
      <p:ext uri="{BB962C8B-B14F-4D97-AF65-F5344CB8AC3E}">
        <p14:creationId xmlns:p14="http://schemas.microsoft.com/office/powerpoint/2010/main" val="2496136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my final aim, I am seeking to identify sex specific markers in delta smelt. So far, we have run a depth analysis, a genome wide association study and performed a k-</a:t>
            </a:r>
            <a:r>
              <a:rPr lang="en-US" dirty="0" err="1"/>
              <a:t>mer</a:t>
            </a:r>
            <a:r>
              <a:rPr lang="en-US" dirty="0"/>
              <a:t> analysis.</a:t>
            </a:r>
          </a:p>
          <a:p>
            <a:endParaRPr lang="en-US" dirty="0"/>
          </a:p>
        </p:txBody>
      </p:sp>
      <p:sp>
        <p:nvSpPr>
          <p:cNvPr id="4" name="Slide Number Placeholder 3"/>
          <p:cNvSpPr>
            <a:spLocks noGrp="1"/>
          </p:cNvSpPr>
          <p:nvPr>
            <p:ph type="sldNum" sz="quarter" idx="5"/>
          </p:nvPr>
        </p:nvSpPr>
        <p:spPr/>
        <p:txBody>
          <a:bodyPr/>
          <a:lstStyle/>
          <a:p>
            <a:fld id="{5F48E31E-76D7-6D44-8982-2FD8532DD924}" type="slidenum">
              <a:rPr lang="en-US" smtClean="0"/>
              <a:t>13</a:t>
            </a:fld>
            <a:endParaRPr lang="en-US"/>
          </a:p>
        </p:txBody>
      </p:sp>
    </p:spTree>
    <p:extLst>
      <p:ext uri="{BB962C8B-B14F-4D97-AF65-F5344CB8AC3E}">
        <p14:creationId xmlns:p14="http://schemas.microsoft.com/office/powerpoint/2010/main" val="192944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depth analysis I looked at the difference of alignment depth at every location in the genome. I performed two of these experiments... one using the male reference genome and another using the female reference genome. The thought was that if one sex had an area of the genome unique to that sex, there would be high and consistent coverage in that sex and shallow or no coverage in the other sex. I found no large areas that corresponded to an inflation of any one particular sex having higher depth of coverage.</a:t>
            </a:r>
          </a:p>
        </p:txBody>
      </p:sp>
      <p:sp>
        <p:nvSpPr>
          <p:cNvPr id="4" name="Slide Number Placeholder 3"/>
          <p:cNvSpPr>
            <a:spLocks noGrp="1"/>
          </p:cNvSpPr>
          <p:nvPr>
            <p:ph type="sldNum" sz="quarter" idx="5"/>
          </p:nvPr>
        </p:nvSpPr>
        <p:spPr/>
        <p:txBody>
          <a:bodyPr/>
          <a:lstStyle/>
          <a:p>
            <a:fld id="{5F48E31E-76D7-6D44-8982-2FD8532DD924}" type="slidenum">
              <a:rPr lang="en-US" smtClean="0"/>
              <a:t>14</a:t>
            </a:fld>
            <a:endParaRPr lang="en-US"/>
          </a:p>
        </p:txBody>
      </p:sp>
    </p:spTree>
    <p:extLst>
      <p:ext uri="{BB962C8B-B14F-4D97-AF65-F5344CB8AC3E}">
        <p14:creationId xmlns:p14="http://schemas.microsoft.com/office/powerpoint/2010/main" val="579219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 I performed a genome wide association study using male cases and female controls. I also performed two of these experiments, one using the male genome and another using the female genome. I did not find any significant associations when performing a GWAS using the female reference genome. However, I found two significant SNPs on chromosome 5 using the male reference genome. Unfortunately, these SNPs do not segregate with sex.</a:t>
            </a:r>
          </a:p>
        </p:txBody>
      </p:sp>
      <p:sp>
        <p:nvSpPr>
          <p:cNvPr id="4" name="Slide Number Placeholder 3"/>
          <p:cNvSpPr>
            <a:spLocks noGrp="1"/>
          </p:cNvSpPr>
          <p:nvPr>
            <p:ph type="sldNum" sz="quarter" idx="5"/>
          </p:nvPr>
        </p:nvSpPr>
        <p:spPr/>
        <p:txBody>
          <a:bodyPr/>
          <a:lstStyle/>
          <a:p>
            <a:fld id="{5F48E31E-76D7-6D44-8982-2FD8532DD924}" type="slidenum">
              <a:rPr lang="en-US" smtClean="0"/>
              <a:t>15</a:t>
            </a:fld>
            <a:endParaRPr lang="en-US"/>
          </a:p>
        </p:txBody>
      </p:sp>
    </p:spTree>
    <p:extLst>
      <p:ext uri="{BB962C8B-B14F-4D97-AF65-F5344CB8AC3E}">
        <p14:creationId xmlns:p14="http://schemas.microsoft.com/office/powerpoint/2010/main" val="3828098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with the help of Titus marinating on finding sex determining regions in fish since a previous grad student brought it up, we performed a </a:t>
            </a:r>
            <a:r>
              <a:rPr lang="en-US" dirty="0" err="1"/>
              <a:t>kmer</a:t>
            </a:r>
            <a:r>
              <a:rPr lang="en-US" dirty="0"/>
              <a:t> analysis to try to find sex specific </a:t>
            </a:r>
            <a:r>
              <a:rPr lang="en-US" dirty="0" err="1"/>
              <a:t>kmers</a:t>
            </a:r>
            <a:r>
              <a:rPr lang="en-US" dirty="0"/>
              <a:t> in delta smelt. This analysis was performed with 10X sequencing from one male and one female individual.</a:t>
            </a:r>
          </a:p>
          <a:p>
            <a:r>
              <a:rPr lang="en-US" dirty="0"/>
              <a:t>First, we made signatures of all </a:t>
            </a:r>
            <a:r>
              <a:rPr lang="en-US" dirty="0" err="1"/>
              <a:t>kmers</a:t>
            </a:r>
            <a:r>
              <a:rPr lang="en-US" dirty="0"/>
              <a:t> belonging to each sex</a:t>
            </a:r>
          </a:p>
          <a:p>
            <a:r>
              <a:rPr lang="en-US" dirty="0"/>
              <a:t>Then filtered out low abundance </a:t>
            </a:r>
            <a:r>
              <a:rPr lang="en-US" dirty="0" err="1"/>
              <a:t>kmers</a:t>
            </a:r>
            <a:r>
              <a:rPr lang="en-US" dirty="0"/>
              <a:t> and kept anything with a </a:t>
            </a:r>
            <a:r>
              <a:rPr lang="en-US" dirty="0" err="1"/>
              <a:t>kmer</a:t>
            </a:r>
            <a:r>
              <a:rPr lang="en-US" dirty="0"/>
              <a:t> count about 5</a:t>
            </a:r>
          </a:p>
          <a:p>
            <a:endParaRPr lang="en-US" dirty="0"/>
          </a:p>
        </p:txBody>
      </p:sp>
      <p:sp>
        <p:nvSpPr>
          <p:cNvPr id="4" name="Slide Number Placeholder 3"/>
          <p:cNvSpPr>
            <a:spLocks noGrp="1"/>
          </p:cNvSpPr>
          <p:nvPr>
            <p:ph type="sldNum" sz="quarter" idx="5"/>
          </p:nvPr>
        </p:nvSpPr>
        <p:spPr/>
        <p:txBody>
          <a:bodyPr/>
          <a:lstStyle/>
          <a:p>
            <a:fld id="{5F48E31E-76D7-6D44-8982-2FD8532DD924}" type="slidenum">
              <a:rPr lang="en-US" smtClean="0"/>
              <a:t>16</a:t>
            </a:fld>
            <a:endParaRPr lang="en-US"/>
          </a:p>
        </p:txBody>
      </p:sp>
    </p:spTree>
    <p:extLst>
      <p:ext uri="{BB962C8B-B14F-4D97-AF65-F5344CB8AC3E}">
        <p14:creationId xmlns:p14="http://schemas.microsoft.com/office/powerpoint/2010/main" val="2145750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compared the number of male only </a:t>
            </a:r>
            <a:r>
              <a:rPr lang="en-US" dirty="0" err="1"/>
              <a:t>kmers</a:t>
            </a:r>
            <a:r>
              <a:rPr lang="en-US" dirty="0"/>
              <a:t> to the number of female only </a:t>
            </a:r>
            <a:r>
              <a:rPr lang="en-US" dirty="0" err="1"/>
              <a:t>kmers</a:t>
            </a:r>
            <a:r>
              <a:rPr lang="en-US" dirty="0"/>
              <a:t>  and found this little hump on the right here. So the of male only sequences the there were more high abundance </a:t>
            </a:r>
            <a:r>
              <a:rPr lang="en-US" dirty="0" err="1"/>
              <a:t>kmers</a:t>
            </a:r>
            <a:r>
              <a:rPr lang="en-US" dirty="0"/>
              <a:t> in males. </a:t>
            </a:r>
          </a:p>
        </p:txBody>
      </p:sp>
      <p:sp>
        <p:nvSpPr>
          <p:cNvPr id="4" name="Slide Number Placeholder 3"/>
          <p:cNvSpPr>
            <a:spLocks noGrp="1"/>
          </p:cNvSpPr>
          <p:nvPr>
            <p:ph type="sldNum" sz="quarter" idx="5"/>
          </p:nvPr>
        </p:nvSpPr>
        <p:spPr/>
        <p:txBody>
          <a:bodyPr/>
          <a:lstStyle/>
          <a:p>
            <a:fld id="{5F48E31E-76D7-6D44-8982-2FD8532DD924}" type="slidenum">
              <a:rPr lang="en-US" smtClean="0"/>
              <a:t>17</a:t>
            </a:fld>
            <a:endParaRPr lang="en-US"/>
          </a:p>
        </p:txBody>
      </p:sp>
    </p:spTree>
    <p:extLst>
      <p:ext uri="{BB962C8B-B14F-4D97-AF65-F5344CB8AC3E}">
        <p14:creationId xmlns:p14="http://schemas.microsoft.com/office/powerpoint/2010/main" val="779196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extracted contigs that contained more than 5 </a:t>
            </a:r>
            <a:r>
              <a:rPr lang="en-US" dirty="0" err="1"/>
              <a:t>kmers</a:t>
            </a:r>
            <a:r>
              <a:rPr lang="en-US" dirty="0"/>
              <a:t> on them... this was to grab contigs that are about 5000 bp or more. The plot to the right shows a male specific peak around 30-70 which is about have as abundant as the right peak...which could be consistent with a XY sex chromosome. </a:t>
            </a:r>
          </a:p>
        </p:txBody>
      </p:sp>
      <p:sp>
        <p:nvSpPr>
          <p:cNvPr id="4" name="Slide Number Placeholder 3"/>
          <p:cNvSpPr>
            <a:spLocks noGrp="1"/>
          </p:cNvSpPr>
          <p:nvPr>
            <p:ph type="sldNum" sz="quarter" idx="5"/>
          </p:nvPr>
        </p:nvSpPr>
        <p:spPr/>
        <p:txBody>
          <a:bodyPr/>
          <a:lstStyle/>
          <a:p>
            <a:fld id="{5F48E31E-76D7-6D44-8982-2FD8532DD924}" type="slidenum">
              <a:rPr lang="en-US" smtClean="0"/>
              <a:t>18</a:t>
            </a:fld>
            <a:endParaRPr lang="en-US"/>
          </a:p>
        </p:txBody>
      </p:sp>
    </p:spTree>
    <p:extLst>
      <p:ext uri="{BB962C8B-B14F-4D97-AF65-F5344CB8AC3E}">
        <p14:creationId xmlns:p14="http://schemas.microsoft.com/office/powerpoint/2010/main" val="1706142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compared the contig abundance in males and females and plotted those comparisons. The bottom plot is the same as the top plot but zoomed into the lines of zero abundance contigs in females. So clearly there are contigs that are abundant in males but not in females.  </a:t>
            </a:r>
          </a:p>
        </p:txBody>
      </p:sp>
      <p:sp>
        <p:nvSpPr>
          <p:cNvPr id="4" name="Slide Number Placeholder 3"/>
          <p:cNvSpPr>
            <a:spLocks noGrp="1"/>
          </p:cNvSpPr>
          <p:nvPr>
            <p:ph type="sldNum" sz="quarter" idx="5"/>
          </p:nvPr>
        </p:nvSpPr>
        <p:spPr/>
        <p:txBody>
          <a:bodyPr/>
          <a:lstStyle/>
          <a:p>
            <a:fld id="{5F48E31E-76D7-6D44-8982-2FD8532DD924}" type="slidenum">
              <a:rPr lang="en-US" smtClean="0"/>
              <a:t>19</a:t>
            </a:fld>
            <a:endParaRPr lang="en-US"/>
          </a:p>
        </p:txBody>
      </p:sp>
    </p:spTree>
    <p:extLst>
      <p:ext uri="{BB962C8B-B14F-4D97-AF65-F5344CB8AC3E}">
        <p14:creationId xmlns:p14="http://schemas.microsoft.com/office/powerpoint/2010/main" val="2144401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first aim is to produce a high-quality reference genome for delta smelt</a:t>
            </a:r>
          </a:p>
          <a:p>
            <a:r>
              <a:rPr lang="en-US" dirty="0"/>
              <a:t>My second aim is to estimate contemporary and historical effective population size using temporal data from roughly 25 generation of delta smelt.</a:t>
            </a:r>
          </a:p>
          <a:p>
            <a:r>
              <a:rPr lang="en-US" dirty="0"/>
              <a:t>My third and last aim is to identify sex-specific markers that can be used to non-invasively (aka genetically) sex wild and captive delta smelt. This is the topic that I'm hoping to glean some advice for</a:t>
            </a:r>
          </a:p>
        </p:txBody>
      </p:sp>
      <p:sp>
        <p:nvSpPr>
          <p:cNvPr id="4" name="Slide Number Placeholder 3"/>
          <p:cNvSpPr>
            <a:spLocks noGrp="1"/>
          </p:cNvSpPr>
          <p:nvPr>
            <p:ph type="sldNum" sz="quarter" idx="5"/>
          </p:nvPr>
        </p:nvSpPr>
        <p:spPr/>
        <p:txBody>
          <a:bodyPr/>
          <a:lstStyle/>
          <a:p>
            <a:fld id="{5F48E31E-76D7-6D44-8982-2FD8532DD924}" type="slidenum">
              <a:rPr lang="en-US" smtClean="0"/>
              <a:t>2</a:t>
            </a:fld>
            <a:endParaRPr lang="en-US"/>
          </a:p>
        </p:txBody>
      </p:sp>
    </p:spTree>
    <p:extLst>
      <p:ext uri="{BB962C8B-B14F-4D97-AF65-F5344CB8AC3E}">
        <p14:creationId xmlns:p14="http://schemas.microsoft.com/office/powerpoint/2010/main" val="1959229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align these putative Y contigs to the male genome assembly. They align to various regions throughout the genome...none of which being on chromosome 5. </a:t>
            </a:r>
          </a:p>
          <a:p>
            <a:r>
              <a:rPr lang="en-US" dirty="0"/>
              <a:t>I also took the RAD data that I aligned to the male genome and pulled the alignments that were in the same regions as the putative Y sequences to compare the depths of the RAD data in the putative Y regions. I found no significant difference of depth of coverage.</a:t>
            </a:r>
          </a:p>
        </p:txBody>
      </p:sp>
      <p:sp>
        <p:nvSpPr>
          <p:cNvPr id="4" name="Slide Number Placeholder 3"/>
          <p:cNvSpPr>
            <a:spLocks noGrp="1"/>
          </p:cNvSpPr>
          <p:nvPr>
            <p:ph type="sldNum" sz="quarter" idx="5"/>
          </p:nvPr>
        </p:nvSpPr>
        <p:spPr/>
        <p:txBody>
          <a:bodyPr/>
          <a:lstStyle/>
          <a:p>
            <a:fld id="{5F48E31E-76D7-6D44-8982-2FD8532DD924}" type="slidenum">
              <a:rPr lang="en-US" smtClean="0"/>
              <a:t>20</a:t>
            </a:fld>
            <a:endParaRPr lang="en-US"/>
          </a:p>
        </p:txBody>
      </p:sp>
    </p:spTree>
    <p:extLst>
      <p:ext uri="{BB962C8B-B14F-4D97-AF65-F5344CB8AC3E}">
        <p14:creationId xmlns:p14="http://schemas.microsoft.com/office/powerpoint/2010/main" val="4237145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hoping acquire some advice on next steps for this portion of my work. </a:t>
            </a:r>
          </a:p>
          <a:p>
            <a:r>
              <a:rPr lang="en-US" dirty="0"/>
              <a:t>I'm currently thinking acquiring WGS data would be helpful but it also costs money that I may or may not have. </a:t>
            </a:r>
          </a:p>
          <a:p>
            <a:r>
              <a:rPr lang="en-US" dirty="0"/>
              <a:t>Additionally, I want to go through my depth analysis scripts again to make sure I'm not miscalculating or organizing the data in a way that doesn't fully represent the true depth differences.</a:t>
            </a:r>
          </a:p>
          <a:p>
            <a:r>
              <a:rPr lang="en-US" dirty="0"/>
              <a:t>I would also like to look at if there are SNPs in the RAD data on the putative Y sequences</a:t>
            </a:r>
          </a:p>
        </p:txBody>
      </p:sp>
      <p:sp>
        <p:nvSpPr>
          <p:cNvPr id="4" name="Slide Number Placeholder 3"/>
          <p:cNvSpPr>
            <a:spLocks noGrp="1"/>
          </p:cNvSpPr>
          <p:nvPr>
            <p:ph type="sldNum" sz="quarter" idx="5"/>
          </p:nvPr>
        </p:nvSpPr>
        <p:spPr/>
        <p:txBody>
          <a:bodyPr/>
          <a:lstStyle/>
          <a:p>
            <a:fld id="{5F48E31E-76D7-6D44-8982-2FD8532DD924}" type="slidenum">
              <a:rPr lang="en-US" smtClean="0"/>
              <a:t>21</a:t>
            </a:fld>
            <a:endParaRPr lang="en-US"/>
          </a:p>
        </p:txBody>
      </p:sp>
    </p:spTree>
    <p:extLst>
      <p:ext uri="{BB962C8B-B14F-4D97-AF65-F5344CB8AC3E}">
        <p14:creationId xmlns:p14="http://schemas.microsoft.com/office/powerpoint/2010/main" val="902801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first aim I carried out two hybrid assemblies one with a female and one with a male delta smelt. originally I was intending to only used 10X Genomics linked-read sequencing and Phase Genomics hi-c but I struck a bit of luck and the price of </a:t>
            </a:r>
            <a:r>
              <a:rPr lang="en-US" dirty="0" err="1"/>
              <a:t>pacbio</a:t>
            </a:r>
            <a:r>
              <a:rPr lang="en-US" dirty="0"/>
              <a:t> sequencing dropped dramatically a few years ago, we recovered the loci sequences from a linkage map study by Lew et al 2015 and I was able to collaborate with the Delaney lab to karyotype delta smelt for a non-sequence based chromosome number. count</a:t>
            </a:r>
          </a:p>
        </p:txBody>
      </p:sp>
      <p:sp>
        <p:nvSpPr>
          <p:cNvPr id="4" name="Slide Number Placeholder 3"/>
          <p:cNvSpPr>
            <a:spLocks noGrp="1"/>
          </p:cNvSpPr>
          <p:nvPr>
            <p:ph type="sldNum" sz="quarter" idx="5"/>
          </p:nvPr>
        </p:nvSpPr>
        <p:spPr/>
        <p:txBody>
          <a:bodyPr/>
          <a:lstStyle/>
          <a:p>
            <a:fld id="{5F48E31E-76D7-6D44-8982-2FD8532DD924}" type="slidenum">
              <a:rPr lang="en-US" smtClean="0"/>
              <a:t>3</a:t>
            </a:fld>
            <a:endParaRPr lang="en-US"/>
          </a:p>
        </p:txBody>
      </p:sp>
    </p:spTree>
    <p:extLst>
      <p:ext uri="{BB962C8B-B14F-4D97-AF65-F5344CB8AC3E}">
        <p14:creationId xmlns:p14="http://schemas.microsoft.com/office/powerpoint/2010/main" val="2480127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two separate experiments to karyotype the fish. The first ended up being a bit of a trial run to get the process of selecting and processing individuals. We used juvenile fish that were about 100 days post hatch. Upon dissection we sex the fish and separated the head kidney (which would have cells dividing at a rapid rate) into male and female pools. Unfortunately, we didn't find many cells with usable chromosomes were suspended at the correct step of mitosis and this was the best image we captured. It does tell us 2n=56 but cannot give any further information like chromosome composition or tell if there is the presence of a sex chromosome.</a:t>
            </a:r>
          </a:p>
        </p:txBody>
      </p:sp>
      <p:sp>
        <p:nvSpPr>
          <p:cNvPr id="4" name="Slide Number Placeholder 3"/>
          <p:cNvSpPr>
            <a:spLocks noGrp="1"/>
          </p:cNvSpPr>
          <p:nvPr>
            <p:ph type="sldNum" sz="quarter" idx="5"/>
          </p:nvPr>
        </p:nvSpPr>
        <p:spPr/>
        <p:txBody>
          <a:bodyPr/>
          <a:lstStyle/>
          <a:p>
            <a:fld id="{5F48E31E-76D7-6D44-8982-2FD8532DD924}" type="slidenum">
              <a:rPr lang="en-US" smtClean="0"/>
              <a:t>4</a:t>
            </a:fld>
            <a:endParaRPr lang="en-US"/>
          </a:p>
        </p:txBody>
      </p:sp>
    </p:spTree>
    <p:extLst>
      <p:ext uri="{BB962C8B-B14F-4D97-AF65-F5344CB8AC3E}">
        <p14:creationId xmlns:p14="http://schemas.microsoft.com/office/powerpoint/2010/main" val="3702518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karyotyping study was happening I was also working to assemble the genome of delta smelt. This slide gives a rough idea of the steps I took to complete the assemblies. </a:t>
            </a:r>
          </a:p>
          <a:p>
            <a:r>
              <a:rPr lang="en-US" dirty="0"/>
              <a:t>First, I sampled the fish and either brought the tissues samples to the DNA Technologies Core for extraction and sequencing, or shipped them to Phase for extraction and hi-c sequencing.</a:t>
            </a:r>
          </a:p>
          <a:p>
            <a:r>
              <a:rPr lang="en-US" dirty="0"/>
              <a:t>Once I received the long-read sequencing data I ran a primary assembly using just the long reads. </a:t>
            </a:r>
          </a:p>
          <a:p>
            <a:r>
              <a:rPr lang="en-US" dirty="0"/>
              <a:t>I then purged the assembly of duplicated </a:t>
            </a:r>
            <a:r>
              <a:rPr lang="en-US" dirty="0" err="1"/>
              <a:t>haplotigs</a:t>
            </a:r>
            <a:r>
              <a:rPr lang="en-US" dirty="0"/>
              <a:t> and scaffolded the assembly using the long-range information from the linked-reads.</a:t>
            </a:r>
          </a:p>
          <a:p>
            <a:r>
              <a:rPr lang="en-US" dirty="0"/>
              <a:t>I then further </a:t>
            </a:r>
            <a:r>
              <a:rPr lang="en-US" dirty="0" err="1"/>
              <a:t>scaffoled</a:t>
            </a:r>
            <a:r>
              <a:rPr lang="en-US" dirty="0"/>
              <a:t> the linked and long read assembly using the ultra long-range information from the hi-c data. </a:t>
            </a:r>
          </a:p>
          <a:p>
            <a:r>
              <a:rPr lang="en-US" dirty="0"/>
              <a:t>After, I used the linkage map loci to anchor the by now very large scaffolds into chromosome level scaffolds.</a:t>
            </a:r>
          </a:p>
          <a:p>
            <a:r>
              <a:rPr lang="en-US" dirty="0"/>
              <a:t>The BUSCO statistics of the male and female assemblies were fairly comparable. But female assembly has air parenthesis better N50 and L50 statistics while the male assembly length is slightly longer. This could be due to the presence of a male chromosome but alas, perhaps let's hold off on this until aim 3.</a:t>
            </a:r>
          </a:p>
        </p:txBody>
      </p:sp>
      <p:sp>
        <p:nvSpPr>
          <p:cNvPr id="4" name="Slide Number Placeholder 3"/>
          <p:cNvSpPr>
            <a:spLocks noGrp="1"/>
          </p:cNvSpPr>
          <p:nvPr>
            <p:ph type="sldNum" sz="quarter" idx="5"/>
          </p:nvPr>
        </p:nvSpPr>
        <p:spPr/>
        <p:txBody>
          <a:bodyPr/>
          <a:lstStyle/>
          <a:p>
            <a:fld id="{5F48E31E-76D7-6D44-8982-2FD8532DD924}" type="slidenum">
              <a:rPr lang="en-US" smtClean="0"/>
              <a:t>5</a:t>
            </a:fld>
            <a:endParaRPr lang="en-US"/>
          </a:p>
        </p:txBody>
      </p:sp>
    </p:spTree>
    <p:extLst>
      <p:ext uri="{BB962C8B-B14F-4D97-AF65-F5344CB8AC3E}">
        <p14:creationId xmlns:p14="http://schemas.microsoft.com/office/powerpoint/2010/main" val="3217975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will be manually curating the assembly according to a newly published paper from Howe et al (2021) which has many members of the Vertebrate Genome Project on the author line and has been useful in bettering or finalizing their assemblies.</a:t>
            </a:r>
          </a:p>
          <a:p>
            <a:r>
              <a:rPr lang="en-US" dirty="0"/>
              <a:t>Once I clean up the assemblies a bit I will upload them to NCBI</a:t>
            </a:r>
          </a:p>
          <a:p>
            <a:r>
              <a:rPr lang="en-US" dirty="0"/>
              <a:t>Then write everything up.</a:t>
            </a:r>
          </a:p>
        </p:txBody>
      </p:sp>
      <p:sp>
        <p:nvSpPr>
          <p:cNvPr id="4" name="Slide Number Placeholder 3"/>
          <p:cNvSpPr>
            <a:spLocks noGrp="1"/>
          </p:cNvSpPr>
          <p:nvPr>
            <p:ph type="sldNum" sz="quarter" idx="5"/>
          </p:nvPr>
        </p:nvSpPr>
        <p:spPr/>
        <p:txBody>
          <a:bodyPr/>
          <a:lstStyle/>
          <a:p>
            <a:fld id="{5F48E31E-76D7-6D44-8982-2FD8532DD924}" type="slidenum">
              <a:rPr lang="en-US" smtClean="0"/>
              <a:t>6</a:t>
            </a:fld>
            <a:endParaRPr lang="en-US"/>
          </a:p>
        </p:txBody>
      </p:sp>
    </p:spTree>
    <p:extLst>
      <p:ext uri="{BB962C8B-B14F-4D97-AF65-F5344CB8AC3E}">
        <p14:creationId xmlns:p14="http://schemas.microsoft.com/office/powerpoint/2010/main" val="2851574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second aim of inferring the effective population size of delta smelt, I ran a preliminary analysis while I was carrying out the genome assembly. The dataset for this portion of my project consists of 2945 individuals spanning about 25 birth years. As a reminder delta smelt have an annual life cycle so each years also corresponds to a different generation. My initial analysis estimated historical and contemporary Ne using a de novo RAD-sequencing based "reference assembly" I'm now reimplementing the analysis I performed with my new genome.</a:t>
            </a:r>
          </a:p>
        </p:txBody>
      </p:sp>
      <p:sp>
        <p:nvSpPr>
          <p:cNvPr id="4" name="Slide Number Placeholder 3"/>
          <p:cNvSpPr>
            <a:spLocks noGrp="1"/>
          </p:cNvSpPr>
          <p:nvPr>
            <p:ph type="sldNum" sz="quarter" idx="5"/>
          </p:nvPr>
        </p:nvSpPr>
        <p:spPr/>
        <p:txBody>
          <a:bodyPr/>
          <a:lstStyle/>
          <a:p>
            <a:fld id="{5F48E31E-76D7-6D44-8982-2FD8532DD924}" type="slidenum">
              <a:rPr lang="en-US" smtClean="0"/>
              <a:t>7</a:t>
            </a:fld>
            <a:endParaRPr lang="en-US"/>
          </a:p>
        </p:txBody>
      </p:sp>
    </p:spTree>
    <p:extLst>
      <p:ext uri="{BB962C8B-B14F-4D97-AF65-F5344CB8AC3E}">
        <p14:creationId xmlns:p14="http://schemas.microsoft.com/office/powerpoint/2010/main" val="999912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brief reminder for anyone that hasn't thought about effective population size or Ne in awhile or ever. </a:t>
            </a:r>
          </a:p>
          <a:p>
            <a:r>
              <a:rPr lang="en-US" dirty="0" err="1"/>
              <a:t>Watteron's</a:t>
            </a:r>
            <a:r>
              <a:rPr lang="en-US" dirty="0"/>
              <a:t> theta is the number of segregating sites in a genome and theta pi is a pairwise nucleotide diversity between samples.  Thetas can be input into the equation theta equals 4 Ne mew, where mew is the mutation rate and Ne is the effective population size.</a:t>
            </a:r>
          </a:p>
        </p:txBody>
      </p:sp>
      <p:sp>
        <p:nvSpPr>
          <p:cNvPr id="4" name="Slide Number Placeholder 3"/>
          <p:cNvSpPr>
            <a:spLocks noGrp="1"/>
          </p:cNvSpPr>
          <p:nvPr>
            <p:ph type="sldNum" sz="quarter" idx="5"/>
          </p:nvPr>
        </p:nvSpPr>
        <p:spPr/>
        <p:txBody>
          <a:bodyPr/>
          <a:lstStyle/>
          <a:p>
            <a:fld id="{5F48E31E-76D7-6D44-8982-2FD8532DD924}" type="slidenum">
              <a:rPr lang="en-US" smtClean="0"/>
              <a:t>8</a:t>
            </a:fld>
            <a:endParaRPr lang="en-US"/>
          </a:p>
        </p:txBody>
      </p:sp>
    </p:spTree>
    <p:extLst>
      <p:ext uri="{BB962C8B-B14F-4D97-AF65-F5344CB8AC3E}">
        <p14:creationId xmlns:p14="http://schemas.microsoft.com/office/powerpoint/2010/main" val="464679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plot of  Watterson's theta and theta pi estimated for each generation using the RAD seq reference genome. You can see that it seems both are decreasing but Watterson's theta is inflated compared to theta pi. </a:t>
            </a:r>
          </a:p>
        </p:txBody>
      </p:sp>
      <p:sp>
        <p:nvSpPr>
          <p:cNvPr id="4" name="Slide Number Placeholder 3"/>
          <p:cNvSpPr>
            <a:spLocks noGrp="1"/>
          </p:cNvSpPr>
          <p:nvPr>
            <p:ph type="sldNum" sz="quarter" idx="5"/>
          </p:nvPr>
        </p:nvSpPr>
        <p:spPr/>
        <p:txBody>
          <a:bodyPr/>
          <a:lstStyle/>
          <a:p>
            <a:fld id="{5F48E31E-76D7-6D44-8982-2FD8532DD924}" type="slidenum">
              <a:rPr lang="en-US" smtClean="0"/>
              <a:t>9</a:t>
            </a:fld>
            <a:endParaRPr lang="en-US"/>
          </a:p>
        </p:txBody>
      </p:sp>
    </p:spTree>
    <p:extLst>
      <p:ext uri="{BB962C8B-B14F-4D97-AF65-F5344CB8AC3E}">
        <p14:creationId xmlns:p14="http://schemas.microsoft.com/office/powerpoint/2010/main" val="1304661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2E339E-0200-6944-94FF-2611EDCA0E53}" type="datetimeFigureOut">
              <a:rPr lang="en-US" smtClean="0"/>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4272084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2E339E-0200-6944-94FF-2611EDCA0E53}" type="datetimeFigureOut">
              <a:rPr lang="en-US" smtClean="0"/>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2847793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2E339E-0200-6944-94FF-2611EDCA0E53}" type="datetimeFigureOut">
              <a:rPr lang="en-US" smtClean="0"/>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2535081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2E339E-0200-6944-94FF-2611EDCA0E53}" type="datetimeFigureOut">
              <a:rPr lang="en-US" smtClean="0"/>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4252833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2E339E-0200-6944-94FF-2611EDCA0E53}" type="datetimeFigureOut">
              <a:rPr lang="en-US" smtClean="0"/>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2647459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2E339E-0200-6944-94FF-2611EDCA0E53}" type="datetimeFigureOut">
              <a:rPr lang="en-US" smtClean="0"/>
              <a:t>5/7/21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144395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2E339E-0200-6944-94FF-2611EDCA0E53}" type="datetimeFigureOut">
              <a:rPr lang="en-US" smtClean="0"/>
              <a:t>5/7/21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12368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2E339E-0200-6944-94FF-2611EDCA0E53}" type="datetimeFigureOut">
              <a:rPr lang="en-US" smtClean="0"/>
              <a:t>5/7/21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129085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2E339E-0200-6944-94FF-2611EDCA0E53}" type="datetimeFigureOut">
              <a:rPr lang="en-US" smtClean="0"/>
              <a:t>5/7/21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2380235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2E339E-0200-6944-94FF-2611EDCA0E53}" type="datetimeFigureOut">
              <a:rPr lang="en-US" smtClean="0"/>
              <a:t>5/7/21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232554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2E339E-0200-6944-94FF-2611EDCA0E53}" type="datetimeFigureOut">
              <a:rPr lang="en-US" smtClean="0"/>
              <a:t>5/7/21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2209607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2E339E-0200-6944-94FF-2611EDCA0E53}" type="datetimeFigureOut">
              <a:rPr lang="en-US" smtClean="0"/>
              <a:t>5/7/21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38F0C4-A4D1-C84F-AEA5-E45880462CC1}" type="slidenum">
              <a:rPr lang="en-US" smtClean="0"/>
              <a:t>‹#›</a:t>
            </a:fld>
            <a:endParaRPr lang="en-US"/>
          </a:p>
        </p:txBody>
      </p:sp>
    </p:spTree>
    <p:extLst>
      <p:ext uri="{BB962C8B-B14F-4D97-AF65-F5344CB8AC3E}">
        <p14:creationId xmlns:p14="http://schemas.microsoft.com/office/powerpoint/2010/main" val="127031594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F52D-11E5-E149-9B7E-002468DC64D9}"/>
              </a:ext>
            </a:extLst>
          </p:cNvPr>
          <p:cNvSpPr>
            <a:spLocks noGrp="1"/>
          </p:cNvSpPr>
          <p:nvPr>
            <p:ph type="ctrTitle"/>
          </p:nvPr>
        </p:nvSpPr>
        <p:spPr>
          <a:xfrm>
            <a:off x="1266092" y="1122363"/>
            <a:ext cx="9592408" cy="2165960"/>
          </a:xfrm>
        </p:spPr>
        <p:txBody>
          <a:bodyPr>
            <a:normAutofit/>
          </a:bodyPr>
          <a:lstStyle/>
          <a:p>
            <a:r>
              <a:rPr lang="en-US" sz="3000" dirty="0"/>
              <a:t>Genome assembly and investigation of </a:t>
            </a:r>
            <a:r>
              <a:rPr lang="en-US" sz="3000" i="1" dirty="0" err="1"/>
              <a:t>Hypomesus</a:t>
            </a:r>
            <a:r>
              <a:rPr lang="en-US" sz="3000" i="1" dirty="0"/>
              <a:t> </a:t>
            </a:r>
            <a:r>
              <a:rPr lang="en-US" sz="3000" i="1" dirty="0" err="1"/>
              <a:t>transpacificus</a:t>
            </a:r>
            <a:r>
              <a:rPr lang="en-US" sz="3000" dirty="0"/>
              <a:t> (delta smelt) genome for estimates of effective</a:t>
            </a:r>
            <a:br>
              <a:rPr lang="en-US" sz="3000" dirty="0"/>
            </a:br>
            <a:r>
              <a:rPr lang="en-US" sz="3000" dirty="0"/>
              <a:t>population sizes and identification of sex-specific markers.</a:t>
            </a:r>
          </a:p>
        </p:txBody>
      </p:sp>
      <p:sp>
        <p:nvSpPr>
          <p:cNvPr id="3" name="Subtitle 2">
            <a:extLst>
              <a:ext uri="{FF2B5EF4-FFF2-40B4-BE49-F238E27FC236}">
                <a16:creationId xmlns:a16="http://schemas.microsoft.com/office/drawing/2014/main" id="{47A2281E-EF7C-2C4B-9660-26AF22DC4A8B}"/>
              </a:ext>
            </a:extLst>
          </p:cNvPr>
          <p:cNvSpPr>
            <a:spLocks noGrp="1"/>
          </p:cNvSpPr>
          <p:nvPr>
            <p:ph type="subTitle" idx="1"/>
          </p:nvPr>
        </p:nvSpPr>
        <p:spPr>
          <a:xfrm>
            <a:off x="1524000" y="4296630"/>
            <a:ext cx="9144000" cy="1655762"/>
          </a:xfrm>
        </p:spPr>
        <p:txBody>
          <a:bodyPr>
            <a:normAutofit/>
          </a:bodyPr>
          <a:lstStyle/>
          <a:p>
            <a:r>
              <a:rPr lang="en-US" sz="1800" dirty="0"/>
              <a:t>Shannon E.K. Joslin</a:t>
            </a:r>
          </a:p>
          <a:p>
            <a:r>
              <a:rPr lang="en-US" sz="1800" dirty="0"/>
              <a:t>Thesis Committee Meeting 2021</a:t>
            </a:r>
          </a:p>
          <a:p>
            <a:r>
              <a:rPr lang="en-US" sz="1800" dirty="0"/>
              <a:t>07 May 2021</a:t>
            </a:r>
          </a:p>
          <a:p>
            <a:r>
              <a:rPr lang="en-US" sz="1100" dirty="0"/>
              <a:t>(https://</a:t>
            </a:r>
            <a:r>
              <a:rPr lang="en-US" sz="1100" dirty="0" err="1"/>
              <a:t>github.com</a:t>
            </a:r>
            <a:r>
              <a:rPr lang="en-US" sz="1100" dirty="0"/>
              <a:t>/</a:t>
            </a:r>
            <a:r>
              <a:rPr lang="en-US" sz="1100" dirty="0" err="1"/>
              <a:t>shannonekj</a:t>
            </a:r>
            <a:r>
              <a:rPr lang="en-US" sz="1100" dirty="0"/>
              <a:t>/presentations/tree/master/2021_05-thesis_commitee_meeting)</a:t>
            </a:r>
          </a:p>
        </p:txBody>
      </p:sp>
    </p:spTree>
    <p:extLst>
      <p:ext uri="{BB962C8B-B14F-4D97-AF65-F5344CB8AC3E}">
        <p14:creationId xmlns:p14="http://schemas.microsoft.com/office/powerpoint/2010/main" val="105094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#2: Preliminary result (w new </a:t>
            </a:r>
            <a:r>
              <a:rPr lang="en-US" dirty="0" err="1"/>
              <a:t>asm</a:t>
            </a:r>
            <a:r>
              <a:rPr lang="en-US" dirty="0"/>
              <a:t>)</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p:txBody>
          <a:bodyPr>
            <a:normAutofit/>
          </a:bodyPr>
          <a:lstStyle/>
          <a:p>
            <a:r>
              <a:rPr lang="en-US" sz="2400" dirty="0"/>
              <a:t>historical</a:t>
            </a:r>
          </a:p>
          <a:p>
            <a:r>
              <a:rPr lang="en-US" sz="2400" dirty="0"/>
              <a:t>needs further filtering</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t>
            </a:r>
            <a:r>
              <a:rPr lang="en-US" dirty="0">
                <a:solidFill>
                  <a:schemeClr val="tx1">
                    <a:lumMod val="65000"/>
                  </a:schemeClr>
                </a:solidFill>
              </a:rPr>
              <a:t>Aim 2: N</a:t>
            </a:r>
            <a:r>
              <a:rPr lang="en-US" baseline="-25000" dirty="0">
                <a:solidFill>
                  <a:schemeClr val="tx1">
                    <a:lumMod val="65000"/>
                  </a:schemeClr>
                </a:solidFill>
              </a:rPr>
              <a:t>E</a:t>
            </a:r>
            <a:r>
              <a:rPr lang="en-US" dirty="0">
                <a:solidFill>
                  <a:schemeClr val="tx1">
                    <a:lumMod val="75000"/>
                  </a:schemeClr>
                </a:solidFill>
              </a:rPr>
              <a:t>	</a:t>
            </a:r>
            <a:r>
              <a:rPr lang="en-US" dirty="0">
                <a:solidFill>
                  <a:schemeClr val="bg1">
                    <a:lumMod val="75000"/>
                    <a:lumOff val="25000"/>
                  </a:schemeClr>
                </a:solidFill>
              </a:rPr>
              <a:t>		Aim 3: Sex Marker</a:t>
            </a:r>
          </a:p>
        </p:txBody>
      </p:sp>
      <p:pic>
        <p:nvPicPr>
          <p:cNvPr id="8" name="Picture 7">
            <a:extLst>
              <a:ext uri="{FF2B5EF4-FFF2-40B4-BE49-F238E27FC236}">
                <a16:creationId xmlns:a16="http://schemas.microsoft.com/office/drawing/2014/main" id="{12076132-D616-A14A-BD03-2798255ECB30}"/>
              </a:ext>
            </a:extLst>
          </p:cNvPr>
          <p:cNvPicPr>
            <a:picLocks noChangeAspect="1"/>
          </p:cNvPicPr>
          <p:nvPr/>
        </p:nvPicPr>
        <p:blipFill>
          <a:blip r:embed="rId3"/>
          <a:stretch>
            <a:fillRect/>
          </a:stretch>
        </p:blipFill>
        <p:spPr>
          <a:xfrm>
            <a:off x="4407984" y="1680326"/>
            <a:ext cx="7127421" cy="4496637"/>
          </a:xfrm>
          <a:prstGeom prst="rect">
            <a:avLst/>
          </a:prstGeom>
        </p:spPr>
      </p:pic>
      <p:pic>
        <p:nvPicPr>
          <p:cNvPr id="10" name="Picture 9">
            <a:extLst>
              <a:ext uri="{FF2B5EF4-FFF2-40B4-BE49-F238E27FC236}">
                <a16:creationId xmlns:a16="http://schemas.microsoft.com/office/drawing/2014/main" id="{3F19D725-F438-A647-B3BE-520D0EB5394B}"/>
              </a:ext>
            </a:extLst>
          </p:cNvPr>
          <p:cNvPicPr>
            <a:picLocks noChangeAspect="1"/>
          </p:cNvPicPr>
          <p:nvPr/>
        </p:nvPicPr>
        <p:blipFill>
          <a:blip r:embed="rId4"/>
          <a:stretch>
            <a:fillRect/>
          </a:stretch>
        </p:blipFill>
        <p:spPr>
          <a:xfrm>
            <a:off x="4407984" y="1680326"/>
            <a:ext cx="7127420" cy="4496637"/>
          </a:xfrm>
          <a:prstGeom prst="rect">
            <a:avLst/>
          </a:prstGeom>
        </p:spPr>
      </p:pic>
      <p:pic>
        <p:nvPicPr>
          <p:cNvPr id="14" name="Picture 13">
            <a:extLst>
              <a:ext uri="{FF2B5EF4-FFF2-40B4-BE49-F238E27FC236}">
                <a16:creationId xmlns:a16="http://schemas.microsoft.com/office/drawing/2014/main" id="{5A923B0D-9536-4349-A638-5DF4B150540A}"/>
              </a:ext>
            </a:extLst>
          </p:cNvPr>
          <p:cNvPicPr>
            <a:picLocks noChangeAspect="1"/>
          </p:cNvPicPr>
          <p:nvPr/>
        </p:nvPicPr>
        <p:blipFill>
          <a:blip r:embed="rId5"/>
          <a:stretch>
            <a:fillRect/>
          </a:stretch>
        </p:blipFill>
        <p:spPr>
          <a:xfrm>
            <a:off x="4407983" y="1680326"/>
            <a:ext cx="7127420" cy="4496637"/>
          </a:xfrm>
          <a:prstGeom prst="rect">
            <a:avLst/>
          </a:prstGeom>
        </p:spPr>
      </p:pic>
    </p:spTree>
    <p:extLst>
      <p:ext uri="{BB962C8B-B14F-4D97-AF65-F5344CB8AC3E}">
        <p14:creationId xmlns:p14="http://schemas.microsoft.com/office/powerpoint/2010/main" val="1801292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#2: Trial run (used previous RAD </a:t>
            </a:r>
            <a:r>
              <a:rPr lang="en-US" dirty="0" err="1"/>
              <a:t>asm</a:t>
            </a:r>
            <a:r>
              <a:rPr lang="en-US" dirty="0"/>
              <a:t>)</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a:xfrm>
            <a:off x="838200" y="1825625"/>
            <a:ext cx="2746733" cy="4351338"/>
          </a:xfrm>
        </p:spPr>
        <p:txBody>
          <a:bodyPr>
            <a:normAutofit/>
          </a:bodyPr>
          <a:lstStyle/>
          <a:p>
            <a:r>
              <a:rPr lang="en-US" sz="2400" dirty="0"/>
              <a:t>contemporary</a:t>
            </a:r>
          </a:p>
          <a:p>
            <a:r>
              <a:rPr lang="en-US" sz="2400" dirty="0"/>
              <a:t>used </a:t>
            </a:r>
            <a:r>
              <a:rPr lang="en-US" sz="2400" dirty="0" err="1"/>
              <a:t>RADseq</a:t>
            </a:r>
            <a:r>
              <a:rPr lang="en-US" sz="2400" dirty="0"/>
              <a:t> based reference assembly</a:t>
            </a:r>
          </a:p>
          <a:p>
            <a:r>
              <a:rPr lang="en-US" sz="2400" dirty="0"/>
              <a:t>rerunning using new genome</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t>
            </a:r>
            <a:r>
              <a:rPr lang="en-US" dirty="0">
                <a:solidFill>
                  <a:schemeClr val="tx1">
                    <a:lumMod val="65000"/>
                  </a:schemeClr>
                </a:solidFill>
              </a:rPr>
              <a:t>Aim 2: N</a:t>
            </a:r>
            <a:r>
              <a:rPr lang="en-US" baseline="-25000" dirty="0">
                <a:solidFill>
                  <a:schemeClr val="tx1">
                    <a:lumMod val="65000"/>
                  </a:schemeClr>
                </a:solidFill>
              </a:rPr>
              <a:t>E</a:t>
            </a:r>
            <a:r>
              <a:rPr lang="en-US" dirty="0">
                <a:solidFill>
                  <a:schemeClr val="tx1">
                    <a:lumMod val="75000"/>
                  </a:schemeClr>
                </a:solidFill>
              </a:rPr>
              <a:t>	</a:t>
            </a:r>
            <a:r>
              <a:rPr lang="en-US" dirty="0">
                <a:solidFill>
                  <a:schemeClr val="bg1">
                    <a:lumMod val="75000"/>
                    <a:lumOff val="25000"/>
                  </a:schemeClr>
                </a:solidFill>
              </a:rPr>
              <a:t>		Aim 3: Sex Marker</a:t>
            </a:r>
          </a:p>
        </p:txBody>
      </p:sp>
      <p:pic>
        <p:nvPicPr>
          <p:cNvPr id="6" name="Content Placeholder 27">
            <a:extLst>
              <a:ext uri="{FF2B5EF4-FFF2-40B4-BE49-F238E27FC236}">
                <a16:creationId xmlns:a16="http://schemas.microsoft.com/office/drawing/2014/main" id="{0793E010-0B18-BB4D-A9D1-0A39295A1C9B}"/>
              </a:ext>
            </a:extLst>
          </p:cNvPr>
          <p:cNvPicPr>
            <a:picLocks noChangeAspect="1"/>
          </p:cNvPicPr>
          <p:nvPr/>
        </p:nvPicPr>
        <p:blipFill>
          <a:blip r:embed="rId3"/>
          <a:stretch>
            <a:fillRect/>
          </a:stretch>
        </p:blipFill>
        <p:spPr>
          <a:xfrm>
            <a:off x="3584933" y="1449194"/>
            <a:ext cx="7902595" cy="5268398"/>
          </a:xfrm>
          <a:prstGeom prst="rect">
            <a:avLst/>
          </a:prstGeom>
        </p:spPr>
      </p:pic>
    </p:spTree>
    <p:extLst>
      <p:ext uri="{BB962C8B-B14F-4D97-AF65-F5344CB8AC3E}">
        <p14:creationId xmlns:p14="http://schemas.microsoft.com/office/powerpoint/2010/main" val="3590740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#2: Next steps</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p:txBody>
          <a:bodyPr>
            <a:normAutofit/>
          </a:bodyPr>
          <a:lstStyle/>
          <a:p>
            <a:r>
              <a:rPr lang="en-US" sz="2400" dirty="0"/>
              <a:t>currently re-running analysis using new reference genome</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t>
            </a:r>
            <a:r>
              <a:rPr lang="en-US" dirty="0">
                <a:solidFill>
                  <a:schemeClr val="tx1">
                    <a:lumMod val="65000"/>
                  </a:schemeClr>
                </a:solidFill>
              </a:rPr>
              <a:t>Aim 2: N</a:t>
            </a:r>
            <a:r>
              <a:rPr lang="en-US" baseline="-25000" dirty="0">
                <a:solidFill>
                  <a:schemeClr val="tx1">
                    <a:lumMod val="65000"/>
                  </a:schemeClr>
                </a:solidFill>
              </a:rPr>
              <a:t>E</a:t>
            </a:r>
            <a:r>
              <a:rPr lang="en-US" dirty="0">
                <a:solidFill>
                  <a:schemeClr val="tx1">
                    <a:lumMod val="75000"/>
                  </a:schemeClr>
                </a:solidFill>
              </a:rPr>
              <a:t>	</a:t>
            </a:r>
            <a:r>
              <a:rPr lang="en-US" dirty="0">
                <a:solidFill>
                  <a:schemeClr val="bg1">
                    <a:lumMod val="75000"/>
                    <a:lumOff val="25000"/>
                  </a:schemeClr>
                </a:solidFill>
              </a:rPr>
              <a:t>		Aim 3: Sex Marker</a:t>
            </a:r>
          </a:p>
        </p:txBody>
      </p:sp>
    </p:spTree>
    <p:extLst>
      <p:ext uri="{BB962C8B-B14F-4D97-AF65-F5344CB8AC3E}">
        <p14:creationId xmlns:p14="http://schemas.microsoft.com/office/powerpoint/2010/main" val="1234522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Analyses</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p:txBody>
          <a:bodyPr/>
          <a:lstStyle/>
          <a:p>
            <a:r>
              <a:rPr lang="en-US" sz="2400" dirty="0"/>
              <a:t>depth analysis</a:t>
            </a:r>
          </a:p>
          <a:p>
            <a:r>
              <a:rPr lang="en-US" sz="2400" dirty="0"/>
              <a:t>GWAS</a:t>
            </a:r>
          </a:p>
          <a:p>
            <a:r>
              <a:rPr lang="en-US" sz="2400" dirty="0"/>
              <a:t>k-</a:t>
            </a:r>
            <a:r>
              <a:rPr lang="en-US" sz="2400" dirty="0" err="1"/>
              <a:t>mer</a:t>
            </a:r>
            <a:r>
              <a:rPr lang="en-US" sz="2400" dirty="0"/>
              <a:t> analysis</a:t>
            </a:r>
          </a:p>
          <a:p>
            <a:endParaRPr lang="en-US" dirty="0"/>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spTree>
    <p:extLst>
      <p:ext uri="{BB962C8B-B14F-4D97-AF65-F5344CB8AC3E}">
        <p14:creationId xmlns:p14="http://schemas.microsoft.com/office/powerpoint/2010/main" val="2093743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Depth analysis</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p:txBody>
          <a:bodyPr/>
          <a:lstStyle/>
          <a:p>
            <a:r>
              <a:rPr lang="en-US" sz="2400" dirty="0"/>
              <a:t>compared M &amp; F RAD alignment depths between sexes</a:t>
            </a:r>
          </a:p>
          <a:p>
            <a:r>
              <a:rPr lang="en-US" sz="2400" dirty="0"/>
              <a:t>2 experiments</a:t>
            </a:r>
          </a:p>
          <a:p>
            <a:pPr lvl="1"/>
            <a:r>
              <a:rPr lang="en-US" sz="2000" dirty="0"/>
              <a:t>aligned to M reference</a:t>
            </a:r>
          </a:p>
          <a:p>
            <a:pPr lvl="1"/>
            <a:r>
              <a:rPr lang="en-US" sz="2000" dirty="0"/>
              <a:t>aligned to F reference</a:t>
            </a:r>
          </a:p>
          <a:p>
            <a:endParaRPr lang="en-US" dirty="0"/>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sp>
        <p:nvSpPr>
          <p:cNvPr id="5" name="TextBox 4">
            <a:extLst>
              <a:ext uri="{FF2B5EF4-FFF2-40B4-BE49-F238E27FC236}">
                <a16:creationId xmlns:a16="http://schemas.microsoft.com/office/drawing/2014/main" id="{BB2034BE-4BA1-B84E-A9BF-284E80F0E79E}"/>
              </a:ext>
            </a:extLst>
          </p:cNvPr>
          <p:cNvSpPr txBox="1"/>
          <p:nvPr/>
        </p:nvSpPr>
        <p:spPr>
          <a:xfrm>
            <a:off x="6903417" y="4638612"/>
            <a:ext cx="2286332" cy="369332"/>
          </a:xfrm>
          <a:prstGeom prst="rect">
            <a:avLst/>
          </a:prstGeom>
          <a:noFill/>
        </p:spPr>
        <p:txBody>
          <a:bodyPr wrap="none" rtlCol="0">
            <a:spAutoFit/>
          </a:bodyPr>
          <a:lstStyle/>
          <a:p>
            <a:r>
              <a:rPr lang="en-US" dirty="0"/>
              <a:t>…found no differences</a:t>
            </a:r>
          </a:p>
        </p:txBody>
      </p:sp>
    </p:spTree>
    <p:extLst>
      <p:ext uri="{BB962C8B-B14F-4D97-AF65-F5344CB8AC3E}">
        <p14:creationId xmlns:p14="http://schemas.microsoft.com/office/powerpoint/2010/main" val="2513487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Genome wide association study</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pic>
        <p:nvPicPr>
          <p:cNvPr id="7" name="Picture 6" descr="A screenshot of a computer&#10;&#10;Description automatically generated with low confidence">
            <a:extLst>
              <a:ext uri="{FF2B5EF4-FFF2-40B4-BE49-F238E27FC236}">
                <a16:creationId xmlns:a16="http://schemas.microsoft.com/office/drawing/2014/main" id="{B96992FE-E125-5F42-8EC3-A73440EF2A02}"/>
              </a:ext>
            </a:extLst>
          </p:cNvPr>
          <p:cNvPicPr>
            <a:picLocks noChangeAspect="1"/>
          </p:cNvPicPr>
          <p:nvPr/>
        </p:nvPicPr>
        <p:blipFill>
          <a:blip r:embed="rId3"/>
          <a:stretch>
            <a:fillRect/>
          </a:stretch>
        </p:blipFill>
        <p:spPr>
          <a:xfrm>
            <a:off x="1265440" y="1517173"/>
            <a:ext cx="9373701" cy="4975702"/>
          </a:xfrm>
          <a:prstGeom prst="rect">
            <a:avLst/>
          </a:prstGeom>
        </p:spPr>
      </p:pic>
      <p:sp>
        <p:nvSpPr>
          <p:cNvPr id="8" name="Donut 7">
            <a:extLst>
              <a:ext uri="{FF2B5EF4-FFF2-40B4-BE49-F238E27FC236}">
                <a16:creationId xmlns:a16="http://schemas.microsoft.com/office/drawing/2014/main" id="{EA63AA1B-6F00-D34D-B3D1-DE9C69C5F363}"/>
              </a:ext>
            </a:extLst>
          </p:cNvPr>
          <p:cNvSpPr/>
          <p:nvPr/>
        </p:nvSpPr>
        <p:spPr>
          <a:xfrm>
            <a:off x="5295627" y="1723607"/>
            <a:ext cx="177195" cy="172505"/>
          </a:xfrm>
          <a:prstGeom prst="donut">
            <a:avLst>
              <a:gd name="adj" fmla="val 297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a:extLst>
              <a:ext uri="{FF2B5EF4-FFF2-40B4-BE49-F238E27FC236}">
                <a16:creationId xmlns:a16="http://schemas.microsoft.com/office/drawing/2014/main" id="{83C77ADD-45FA-1340-AA8B-4E9FE67A1D99}"/>
              </a:ext>
            </a:extLst>
          </p:cNvPr>
          <p:cNvSpPr txBox="1"/>
          <p:nvPr/>
        </p:nvSpPr>
        <p:spPr>
          <a:xfrm>
            <a:off x="7091142" y="5340827"/>
            <a:ext cx="3488904" cy="646331"/>
          </a:xfrm>
          <a:prstGeom prst="rect">
            <a:avLst/>
          </a:prstGeom>
          <a:noFill/>
        </p:spPr>
        <p:txBody>
          <a:bodyPr wrap="none" rtlCol="0">
            <a:spAutoFit/>
          </a:bodyPr>
          <a:lstStyle/>
          <a:p>
            <a:r>
              <a:rPr lang="en-US" dirty="0">
                <a:solidFill>
                  <a:schemeClr val="bg1"/>
                </a:solidFill>
              </a:rPr>
              <a:t>but the genotypes for these two </a:t>
            </a:r>
          </a:p>
          <a:p>
            <a:r>
              <a:rPr lang="en-US" dirty="0">
                <a:solidFill>
                  <a:schemeClr val="bg1"/>
                </a:solidFill>
              </a:rPr>
              <a:t>markers don’t segregate with sex… </a:t>
            </a:r>
          </a:p>
        </p:txBody>
      </p:sp>
    </p:spTree>
    <p:extLst>
      <p:ext uri="{BB962C8B-B14F-4D97-AF65-F5344CB8AC3E}">
        <p14:creationId xmlns:p14="http://schemas.microsoft.com/office/powerpoint/2010/main" val="1240393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k-</a:t>
            </a:r>
            <a:r>
              <a:rPr lang="en-US" dirty="0" err="1"/>
              <a:t>mer</a:t>
            </a:r>
            <a:r>
              <a:rPr lang="en-US" dirty="0"/>
              <a:t> analysis</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pic>
        <p:nvPicPr>
          <p:cNvPr id="1026" name="Picture 2">
            <a:extLst>
              <a:ext uri="{FF2B5EF4-FFF2-40B4-BE49-F238E27FC236}">
                <a16:creationId xmlns:a16="http://schemas.microsoft.com/office/drawing/2014/main" id="{A868A0A9-E0AA-DE4F-B700-0BE1CB98F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502" y="3526548"/>
            <a:ext cx="3879009" cy="26430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7" name="Picture 3">
            <a:extLst>
              <a:ext uri="{FF2B5EF4-FFF2-40B4-BE49-F238E27FC236}">
                <a16:creationId xmlns:a16="http://schemas.microsoft.com/office/drawing/2014/main" id="{2E025B55-06D1-BF4A-A911-8CC8C7CD2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902" y="3526549"/>
            <a:ext cx="3879009" cy="2643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Content Placeholder 2">
            <a:extLst>
              <a:ext uri="{FF2B5EF4-FFF2-40B4-BE49-F238E27FC236}">
                <a16:creationId xmlns:a16="http://schemas.microsoft.com/office/drawing/2014/main" id="{ECAD5CDA-EED9-4940-8D4C-652B63691D4F}"/>
              </a:ext>
            </a:extLst>
          </p:cNvPr>
          <p:cNvSpPr>
            <a:spLocks noGrp="1"/>
          </p:cNvSpPr>
          <p:nvPr>
            <p:ph idx="1"/>
          </p:nvPr>
        </p:nvSpPr>
        <p:spPr/>
        <p:txBody>
          <a:bodyPr/>
          <a:lstStyle/>
          <a:p>
            <a:pPr marL="514350" indent="-514350">
              <a:buFont typeface="+mj-lt"/>
              <a:buAutoNum type="arabicPeriod"/>
            </a:pPr>
            <a:r>
              <a:rPr lang="en-US" sz="2400" dirty="0"/>
              <a:t>made signature of </a:t>
            </a:r>
            <a:r>
              <a:rPr lang="en-US" sz="2400" dirty="0" err="1"/>
              <a:t>kmers</a:t>
            </a:r>
            <a:r>
              <a:rPr lang="en-US" sz="2400" dirty="0"/>
              <a:t> belonging to each sex</a:t>
            </a:r>
          </a:p>
          <a:p>
            <a:pPr marL="514350" indent="-514350">
              <a:buFont typeface="+mj-lt"/>
              <a:buAutoNum type="arabicPeriod"/>
            </a:pPr>
            <a:r>
              <a:rPr lang="en-US" sz="2400" dirty="0"/>
              <a:t>filtered for low abundance </a:t>
            </a:r>
            <a:r>
              <a:rPr lang="en-US" sz="2400" dirty="0" err="1"/>
              <a:t>kmers</a:t>
            </a:r>
            <a:r>
              <a:rPr lang="en-US" sz="2400" dirty="0"/>
              <a:t> (</a:t>
            </a:r>
            <a:r>
              <a:rPr lang="en-US" sz="2400" dirty="0" err="1"/>
              <a:t>minAb</a:t>
            </a:r>
            <a:r>
              <a:rPr lang="en-US" sz="2400" dirty="0"/>
              <a:t> &gt; 5)</a:t>
            </a:r>
          </a:p>
          <a:p>
            <a:pPr marL="514350" indent="-514350">
              <a:buFont typeface="+mj-lt"/>
              <a:buAutoNum type="arabicPeriod"/>
            </a:pPr>
            <a:endParaRPr lang="en-US" sz="2000" dirty="0"/>
          </a:p>
        </p:txBody>
      </p:sp>
    </p:spTree>
    <p:extLst>
      <p:ext uri="{BB962C8B-B14F-4D97-AF65-F5344CB8AC3E}">
        <p14:creationId xmlns:p14="http://schemas.microsoft.com/office/powerpoint/2010/main" val="3189394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k-</a:t>
            </a:r>
            <a:r>
              <a:rPr lang="en-US" dirty="0" err="1"/>
              <a:t>mer</a:t>
            </a:r>
            <a:r>
              <a:rPr lang="en-US" dirty="0"/>
              <a:t> analysis</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pic>
        <p:nvPicPr>
          <p:cNvPr id="16" name="Picture 15" descr="Chart, histogram&#10;&#10;Description automatically generated">
            <a:extLst>
              <a:ext uri="{FF2B5EF4-FFF2-40B4-BE49-F238E27FC236}">
                <a16:creationId xmlns:a16="http://schemas.microsoft.com/office/drawing/2014/main" id="{5D4D077E-41AE-CB47-86D5-FF8DBC6D01DD}"/>
              </a:ext>
            </a:extLst>
          </p:cNvPr>
          <p:cNvPicPr>
            <a:picLocks noChangeAspect="1"/>
          </p:cNvPicPr>
          <p:nvPr/>
        </p:nvPicPr>
        <p:blipFill>
          <a:blip r:embed="rId3"/>
          <a:stretch>
            <a:fillRect/>
          </a:stretch>
        </p:blipFill>
        <p:spPr>
          <a:xfrm>
            <a:off x="7545314" y="3570547"/>
            <a:ext cx="3590398" cy="286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Content Placeholder 2">
            <a:extLst>
              <a:ext uri="{FF2B5EF4-FFF2-40B4-BE49-F238E27FC236}">
                <a16:creationId xmlns:a16="http://schemas.microsoft.com/office/drawing/2014/main" id="{3DF35730-A9DD-B444-B978-35B2A41A57A3}"/>
              </a:ext>
            </a:extLst>
          </p:cNvPr>
          <p:cNvSpPr>
            <a:spLocks noGrp="1"/>
          </p:cNvSpPr>
          <p:nvPr>
            <p:ph idx="1"/>
          </p:nvPr>
        </p:nvSpPr>
        <p:spPr>
          <a:xfrm>
            <a:off x="838200" y="1825625"/>
            <a:ext cx="10631162" cy="4351338"/>
          </a:xfrm>
        </p:spPr>
        <p:txBody>
          <a:bodyPr/>
          <a:lstStyle/>
          <a:p>
            <a:pPr marL="514350" indent="-514350">
              <a:buFont typeface="+mj-lt"/>
              <a:buAutoNum type="arabicPeriod"/>
            </a:pPr>
            <a:r>
              <a:rPr lang="en-US" sz="2400" dirty="0"/>
              <a:t>made signature of </a:t>
            </a:r>
            <a:r>
              <a:rPr lang="en-US" sz="2400" dirty="0" err="1"/>
              <a:t>kmers</a:t>
            </a:r>
            <a:r>
              <a:rPr lang="en-US" sz="2400" dirty="0"/>
              <a:t> belonging to each sex</a:t>
            </a:r>
          </a:p>
          <a:p>
            <a:pPr marL="514350" indent="-514350">
              <a:buFont typeface="+mj-lt"/>
              <a:buAutoNum type="arabicPeriod"/>
            </a:pPr>
            <a:r>
              <a:rPr lang="en-US" sz="2400" dirty="0"/>
              <a:t>filtered for low abundance </a:t>
            </a:r>
            <a:r>
              <a:rPr lang="en-US" sz="2400" dirty="0" err="1"/>
              <a:t>kmers</a:t>
            </a:r>
            <a:r>
              <a:rPr lang="en-US" sz="2400" dirty="0"/>
              <a:t> (</a:t>
            </a:r>
            <a:r>
              <a:rPr lang="en-US" sz="2400" dirty="0" err="1"/>
              <a:t>minAb</a:t>
            </a:r>
            <a:r>
              <a:rPr lang="en-US" sz="2400" dirty="0"/>
              <a:t> &gt; 5)</a:t>
            </a:r>
          </a:p>
          <a:p>
            <a:pPr marL="514350" indent="-514350">
              <a:buFont typeface="+mj-lt"/>
              <a:buAutoNum type="arabicPeriod"/>
            </a:pPr>
            <a:r>
              <a:rPr lang="en-US" sz="2400" dirty="0"/>
              <a:t>compared # of male only, female </a:t>
            </a:r>
            <a:r>
              <a:rPr lang="en-US" sz="2400" dirty="0" err="1"/>
              <a:t>onle</a:t>
            </a:r>
            <a:r>
              <a:rPr lang="en-US" sz="2400" dirty="0"/>
              <a:t> </a:t>
            </a:r>
            <a:r>
              <a:rPr lang="en-US" sz="2400" dirty="0" err="1"/>
              <a:t>kmers</a:t>
            </a:r>
            <a:endParaRPr lang="en-US" sz="2400" dirty="0"/>
          </a:p>
          <a:p>
            <a:pPr lvl="1"/>
            <a:r>
              <a:rPr lang="en-US" sz="2000" dirty="0"/>
              <a:t>(found males have more high </a:t>
            </a:r>
            <a:r>
              <a:rPr lang="en-US" sz="2000" dirty="0" err="1"/>
              <a:t>abund</a:t>
            </a:r>
            <a:r>
              <a:rPr lang="en-US" sz="2000" dirty="0"/>
              <a:t> </a:t>
            </a:r>
            <a:r>
              <a:rPr lang="en-US" sz="2000" dirty="0" err="1"/>
              <a:t>kmers</a:t>
            </a:r>
            <a:r>
              <a:rPr lang="en-US" sz="2000" dirty="0"/>
              <a:t>)</a:t>
            </a:r>
          </a:p>
        </p:txBody>
      </p:sp>
    </p:spTree>
    <p:extLst>
      <p:ext uri="{BB962C8B-B14F-4D97-AF65-F5344CB8AC3E}">
        <p14:creationId xmlns:p14="http://schemas.microsoft.com/office/powerpoint/2010/main" val="1138235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k-</a:t>
            </a:r>
            <a:r>
              <a:rPr lang="en-US" dirty="0" err="1"/>
              <a:t>mer</a:t>
            </a:r>
            <a:r>
              <a:rPr lang="en-US" dirty="0"/>
              <a:t> analysis</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pic>
        <p:nvPicPr>
          <p:cNvPr id="6" name="Picture 5" descr="Chart, histogram&#10;&#10;Description automatically generated">
            <a:extLst>
              <a:ext uri="{FF2B5EF4-FFF2-40B4-BE49-F238E27FC236}">
                <a16:creationId xmlns:a16="http://schemas.microsoft.com/office/drawing/2014/main" id="{7C75CFC5-F5DB-0A44-B9EB-AB692A8F5133}"/>
              </a:ext>
            </a:extLst>
          </p:cNvPr>
          <p:cNvPicPr>
            <a:picLocks noChangeAspect="1"/>
          </p:cNvPicPr>
          <p:nvPr/>
        </p:nvPicPr>
        <p:blipFill>
          <a:blip r:embed="rId3"/>
          <a:stretch>
            <a:fillRect/>
          </a:stretch>
        </p:blipFill>
        <p:spPr>
          <a:xfrm>
            <a:off x="7862814" y="3429000"/>
            <a:ext cx="3957812" cy="31560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Content Placeholder 2">
            <a:extLst>
              <a:ext uri="{FF2B5EF4-FFF2-40B4-BE49-F238E27FC236}">
                <a16:creationId xmlns:a16="http://schemas.microsoft.com/office/drawing/2014/main" id="{A9DA8162-6D5D-A748-A30B-9C037F66C1AC}"/>
              </a:ext>
            </a:extLst>
          </p:cNvPr>
          <p:cNvSpPr>
            <a:spLocks noGrp="1"/>
          </p:cNvSpPr>
          <p:nvPr>
            <p:ph idx="1"/>
          </p:nvPr>
        </p:nvSpPr>
        <p:spPr>
          <a:xfrm>
            <a:off x="838200" y="1825625"/>
            <a:ext cx="10631162" cy="4351338"/>
          </a:xfrm>
        </p:spPr>
        <p:txBody>
          <a:bodyPr/>
          <a:lstStyle/>
          <a:p>
            <a:pPr marL="514350" indent="-514350">
              <a:buFont typeface="+mj-lt"/>
              <a:buAutoNum type="arabicPeriod"/>
            </a:pPr>
            <a:r>
              <a:rPr lang="en-US" sz="2400" dirty="0"/>
              <a:t>made signature of </a:t>
            </a:r>
            <a:r>
              <a:rPr lang="en-US" sz="2400" dirty="0" err="1"/>
              <a:t>kmers</a:t>
            </a:r>
            <a:r>
              <a:rPr lang="en-US" sz="2400" dirty="0"/>
              <a:t> belonging to each sex</a:t>
            </a:r>
          </a:p>
          <a:p>
            <a:pPr marL="514350" indent="-514350">
              <a:buFont typeface="+mj-lt"/>
              <a:buAutoNum type="arabicPeriod"/>
            </a:pPr>
            <a:r>
              <a:rPr lang="en-US" sz="2400" dirty="0"/>
              <a:t>filtered for low abundance </a:t>
            </a:r>
            <a:r>
              <a:rPr lang="en-US" sz="2400" dirty="0" err="1"/>
              <a:t>kmers</a:t>
            </a:r>
            <a:r>
              <a:rPr lang="en-US" sz="2400" dirty="0"/>
              <a:t> (</a:t>
            </a:r>
            <a:r>
              <a:rPr lang="en-US" sz="2400" dirty="0" err="1"/>
              <a:t>minAb</a:t>
            </a:r>
            <a:r>
              <a:rPr lang="en-US" sz="2400" dirty="0"/>
              <a:t> &gt; 5)</a:t>
            </a:r>
          </a:p>
          <a:p>
            <a:pPr marL="514350" indent="-514350">
              <a:buFont typeface="+mj-lt"/>
              <a:buAutoNum type="arabicPeriod"/>
            </a:pPr>
            <a:r>
              <a:rPr lang="en-US" sz="2400" dirty="0"/>
              <a:t>compared # of male only, female </a:t>
            </a:r>
            <a:r>
              <a:rPr lang="en-US" sz="2400" dirty="0" err="1"/>
              <a:t>onle</a:t>
            </a:r>
            <a:r>
              <a:rPr lang="en-US" sz="2400" dirty="0"/>
              <a:t> </a:t>
            </a:r>
            <a:r>
              <a:rPr lang="en-US" sz="2400" dirty="0" err="1"/>
              <a:t>kmers</a:t>
            </a:r>
            <a:endParaRPr lang="en-US" sz="2400" dirty="0"/>
          </a:p>
          <a:p>
            <a:pPr lvl="1"/>
            <a:r>
              <a:rPr lang="en-US" sz="2000" dirty="0"/>
              <a:t>(found males have more high </a:t>
            </a:r>
            <a:r>
              <a:rPr lang="en-US" sz="2000" dirty="0" err="1"/>
              <a:t>abund</a:t>
            </a:r>
            <a:r>
              <a:rPr lang="en-US" sz="2000" dirty="0"/>
              <a:t> </a:t>
            </a:r>
            <a:r>
              <a:rPr lang="en-US" sz="2000" dirty="0" err="1"/>
              <a:t>kmers</a:t>
            </a:r>
            <a:r>
              <a:rPr lang="en-US" sz="2000" dirty="0"/>
              <a:t>)</a:t>
            </a:r>
          </a:p>
          <a:p>
            <a:pPr marL="514350" indent="-514350">
              <a:buFont typeface="+mj-lt"/>
              <a:buAutoNum type="arabicPeriod"/>
            </a:pPr>
            <a:r>
              <a:rPr lang="en-US" sz="2400" dirty="0"/>
              <a:t>extracted contigs with &gt; 5 </a:t>
            </a:r>
            <a:r>
              <a:rPr lang="en-US" sz="2400" dirty="0" err="1"/>
              <a:t>kmers</a:t>
            </a:r>
            <a:endParaRPr lang="en-US" sz="2400" dirty="0"/>
          </a:p>
          <a:p>
            <a:pPr lvl="1"/>
            <a:r>
              <a:rPr lang="en-US" sz="2000" dirty="0"/>
              <a:t>looked at </a:t>
            </a:r>
            <a:r>
              <a:rPr lang="en-US" sz="2000" dirty="0" err="1"/>
              <a:t>kmer</a:t>
            </a:r>
            <a:r>
              <a:rPr lang="en-US" sz="2000" dirty="0"/>
              <a:t> abundances in extracted contigs</a:t>
            </a:r>
          </a:p>
          <a:p>
            <a:pPr lvl="1"/>
            <a:r>
              <a:rPr lang="en-US" sz="2000" dirty="0"/>
              <a:t>(male specific peak from abundance of 30-70)</a:t>
            </a:r>
          </a:p>
        </p:txBody>
      </p:sp>
    </p:spTree>
    <p:extLst>
      <p:ext uri="{BB962C8B-B14F-4D97-AF65-F5344CB8AC3E}">
        <p14:creationId xmlns:p14="http://schemas.microsoft.com/office/powerpoint/2010/main" val="2333985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k-</a:t>
            </a:r>
            <a:r>
              <a:rPr lang="en-US" dirty="0" err="1"/>
              <a:t>mer</a:t>
            </a:r>
            <a:r>
              <a:rPr lang="en-US" dirty="0"/>
              <a:t> analysis</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pic>
        <p:nvPicPr>
          <p:cNvPr id="7" name="Picture 6" descr="Chart, scatter chart&#10;&#10;Description automatically generated">
            <a:extLst>
              <a:ext uri="{FF2B5EF4-FFF2-40B4-BE49-F238E27FC236}">
                <a16:creationId xmlns:a16="http://schemas.microsoft.com/office/drawing/2014/main" id="{1EA8F5F5-9BAC-5D4A-AFDB-34D6939F2EE5}"/>
              </a:ext>
            </a:extLst>
          </p:cNvPr>
          <p:cNvPicPr>
            <a:picLocks noChangeAspect="1"/>
          </p:cNvPicPr>
          <p:nvPr/>
        </p:nvPicPr>
        <p:blipFill>
          <a:blip r:embed="rId3"/>
          <a:stretch>
            <a:fillRect/>
          </a:stretch>
        </p:blipFill>
        <p:spPr>
          <a:xfrm>
            <a:off x="8412330" y="1512755"/>
            <a:ext cx="3362346" cy="2255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Chart, scatter chart&#10;&#10;Description automatically generated">
            <a:extLst>
              <a:ext uri="{FF2B5EF4-FFF2-40B4-BE49-F238E27FC236}">
                <a16:creationId xmlns:a16="http://schemas.microsoft.com/office/drawing/2014/main" id="{C00273A9-8313-CE4D-BDB2-AF6F2301552C}"/>
              </a:ext>
            </a:extLst>
          </p:cNvPr>
          <p:cNvPicPr>
            <a:picLocks noChangeAspect="1"/>
          </p:cNvPicPr>
          <p:nvPr/>
        </p:nvPicPr>
        <p:blipFill>
          <a:blip r:embed="rId4"/>
          <a:stretch>
            <a:fillRect/>
          </a:stretch>
        </p:blipFill>
        <p:spPr>
          <a:xfrm>
            <a:off x="8412330" y="3921212"/>
            <a:ext cx="3392107" cy="2255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Content Placeholder 2">
            <a:extLst>
              <a:ext uri="{FF2B5EF4-FFF2-40B4-BE49-F238E27FC236}">
                <a16:creationId xmlns:a16="http://schemas.microsoft.com/office/drawing/2014/main" id="{9C4E5803-684A-CB43-B3B7-813CEB6C9E75}"/>
              </a:ext>
            </a:extLst>
          </p:cNvPr>
          <p:cNvSpPr>
            <a:spLocks noGrp="1"/>
          </p:cNvSpPr>
          <p:nvPr>
            <p:ph idx="1"/>
          </p:nvPr>
        </p:nvSpPr>
        <p:spPr>
          <a:xfrm>
            <a:off x="838200" y="1825625"/>
            <a:ext cx="10631162" cy="4351338"/>
          </a:xfrm>
        </p:spPr>
        <p:txBody>
          <a:bodyPr/>
          <a:lstStyle/>
          <a:p>
            <a:pPr marL="514350" indent="-514350">
              <a:buFont typeface="+mj-lt"/>
              <a:buAutoNum type="arabicPeriod"/>
            </a:pPr>
            <a:r>
              <a:rPr lang="en-US" sz="2400" dirty="0"/>
              <a:t>made signature of </a:t>
            </a:r>
            <a:r>
              <a:rPr lang="en-US" sz="2400" dirty="0" err="1"/>
              <a:t>kmers</a:t>
            </a:r>
            <a:r>
              <a:rPr lang="en-US" sz="2400" dirty="0"/>
              <a:t> belonging to each sex</a:t>
            </a:r>
          </a:p>
          <a:p>
            <a:pPr marL="514350" indent="-514350">
              <a:buFont typeface="+mj-lt"/>
              <a:buAutoNum type="arabicPeriod"/>
            </a:pPr>
            <a:r>
              <a:rPr lang="en-US" sz="2400" dirty="0"/>
              <a:t>filtered for low abundance </a:t>
            </a:r>
            <a:r>
              <a:rPr lang="en-US" sz="2400" dirty="0" err="1"/>
              <a:t>kmers</a:t>
            </a:r>
            <a:r>
              <a:rPr lang="en-US" sz="2400" dirty="0"/>
              <a:t> (</a:t>
            </a:r>
            <a:r>
              <a:rPr lang="en-US" sz="2400" dirty="0" err="1"/>
              <a:t>minAb</a:t>
            </a:r>
            <a:r>
              <a:rPr lang="en-US" sz="2400" dirty="0"/>
              <a:t> &gt; 5)</a:t>
            </a:r>
          </a:p>
          <a:p>
            <a:pPr marL="514350" indent="-514350">
              <a:buFont typeface="+mj-lt"/>
              <a:buAutoNum type="arabicPeriod"/>
            </a:pPr>
            <a:r>
              <a:rPr lang="en-US" sz="2400" dirty="0"/>
              <a:t>compared # of male only, female </a:t>
            </a:r>
            <a:r>
              <a:rPr lang="en-US" sz="2400" dirty="0" err="1"/>
              <a:t>onle</a:t>
            </a:r>
            <a:r>
              <a:rPr lang="en-US" sz="2400" dirty="0"/>
              <a:t> </a:t>
            </a:r>
            <a:r>
              <a:rPr lang="en-US" sz="2400" dirty="0" err="1"/>
              <a:t>kmers</a:t>
            </a:r>
            <a:endParaRPr lang="en-US" sz="2400" dirty="0"/>
          </a:p>
          <a:p>
            <a:pPr lvl="1"/>
            <a:r>
              <a:rPr lang="en-US" sz="2000" dirty="0"/>
              <a:t>(found males have more high </a:t>
            </a:r>
            <a:r>
              <a:rPr lang="en-US" sz="2000" dirty="0" err="1"/>
              <a:t>abund</a:t>
            </a:r>
            <a:r>
              <a:rPr lang="en-US" sz="2000" dirty="0"/>
              <a:t> </a:t>
            </a:r>
            <a:r>
              <a:rPr lang="en-US" sz="2000" dirty="0" err="1"/>
              <a:t>kmers</a:t>
            </a:r>
            <a:r>
              <a:rPr lang="en-US" sz="2000" dirty="0"/>
              <a:t>)</a:t>
            </a:r>
          </a:p>
          <a:p>
            <a:pPr marL="514350" indent="-514350">
              <a:buFont typeface="+mj-lt"/>
              <a:buAutoNum type="arabicPeriod"/>
            </a:pPr>
            <a:r>
              <a:rPr lang="en-US" sz="2400" dirty="0"/>
              <a:t>extracted contigs with &gt; 5 </a:t>
            </a:r>
            <a:r>
              <a:rPr lang="en-US" sz="2400" dirty="0" err="1"/>
              <a:t>kmers</a:t>
            </a:r>
            <a:endParaRPr lang="en-US" sz="2400" dirty="0"/>
          </a:p>
          <a:p>
            <a:pPr lvl="1"/>
            <a:r>
              <a:rPr lang="en-US" sz="2000" dirty="0"/>
              <a:t>looked at </a:t>
            </a:r>
            <a:r>
              <a:rPr lang="en-US" sz="2000" dirty="0" err="1"/>
              <a:t>kmer</a:t>
            </a:r>
            <a:r>
              <a:rPr lang="en-US" sz="2000" dirty="0"/>
              <a:t> abundances in extracted contigs</a:t>
            </a:r>
          </a:p>
          <a:p>
            <a:pPr lvl="1"/>
            <a:r>
              <a:rPr lang="en-US" sz="2000" dirty="0"/>
              <a:t>(male specific peak from abundance of 30-70)</a:t>
            </a:r>
          </a:p>
          <a:p>
            <a:pPr marL="514350" indent="-514350">
              <a:buFont typeface="+mj-lt"/>
              <a:buAutoNum type="arabicPeriod"/>
            </a:pPr>
            <a:r>
              <a:rPr lang="en-US" sz="2400" dirty="0"/>
              <a:t>compare contig abundance in M &amp; F</a:t>
            </a:r>
          </a:p>
        </p:txBody>
      </p:sp>
    </p:spTree>
    <p:extLst>
      <p:ext uri="{BB962C8B-B14F-4D97-AF65-F5344CB8AC3E}">
        <p14:creationId xmlns:p14="http://schemas.microsoft.com/office/powerpoint/2010/main" val="3567757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34CD4-F200-484E-B512-57BEBDB0815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749CA70-F67B-5D46-BB28-E55B1A803793}"/>
              </a:ext>
            </a:extLst>
          </p:cNvPr>
          <p:cNvSpPr>
            <a:spLocks noGrp="1"/>
          </p:cNvSpPr>
          <p:nvPr>
            <p:ph idx="1"/>
          </p:nvPr>
        </p:nvSpPr>
        <p:spPr/>
        <p:txBody>
          <a:bodyPr/>
          <a:lstStyle/>
          <a:p>
            <a:pPr marL="0" indent="0">
              <a:buNone/>
            </a:pPr>
            <a:r>
              <a:rPr lang="en-US" b="1" dirty="0"/>
              <a:t>AIM #1: </a:t>
            </a:r>
            <a:r>
              <a:rPr lang="en-US" dirty="0"/>
              <a:t>Produce a reference genome for delta smelt.</a:t>
            </a:r>
          </a:p>
          <a:p>
            <a:pPr marL="0" indent="0">
              <a:buNone/>
            </a:pPr>
            <a:endParaRPr lang="en-US" dirty="0"/>
          </a:p>
          <a:p>
            <a:pPr marL="0" indent="0">
              <a:buNone/>
            </a:pPr>
            <a:r>
              <a:rPr lang="en-US" b="1" dirty="0"/>
              <a:t>AIM #2: I</a:t>
            </a:r>
            <a:r>
              <a:rPr lang="en-US" dirty="0"/>
              <a:t>nfer contemporary &amp; historical effective population sizes of delta smelt.</a:t>
            </a:r>
          </a:p>
          <a:p>
            <a:pPr marL="0" indent="0">
              <a:buNone/>
            </a:pPr>
            <a:endParaRPr lang="en-US" dirty="0"/>
          </a:p>
          <a:p>
            <a:pPr marL="0" indent="0">
              <a:buNone/>
            </a:pPr>
            <a:r>
              <a:rPr lang="en-US" b="1" dirty="0"/>
              <a:t>AIM #3: </a:t>
            </a:r>
            <a:r>
              <a:rPr lang="en-US" dirty="0"/>
              <a:t>Discover sex-specific markers for sex identification of delta smelt.</a:t>
            </a:r>
          </a:p>
          <a:p>
            <a:endParaRPr lang="en-US" dirty="0"/>
          </a:p>
        </p:txBody>
      </p:sp>
    </p:spTree>
    <p:extLst>
      <p:ext uri="{BB962C8B-B14F-4D97-AF65-F5344CB8AC3E}">
        <p14:creationId xmlns:p14="http://schemas.microsoft.com/office/powerpoint/2010/main" val="1332724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k-</a:t>
            </a:r>
            <a:r>
              <a:rPr lang="en-US" dirty="0" err="1"/>
              <a:t>mer</a:t>
            </a:r>
            <a:r>
              <a:rPr lang="en-US" dirty="0"/>
              <a:t> analysis</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a:xfrm>
            <a:off x="838200" y="1825625"/>
            <a:ext cx="10631162" cy="4351338"/>
          </a:xfrm>
        </p:spPr>
        <p:txBody>
          <a:bodyPr>
            <a:normAutofit lnSpcReduction="10000"/>
          </a:bodyPr>
          <a:lstStyle/>
          <a:p>
            <a:pPr marL="514350" indent="-514350">
              <a:buFont typeface="+mj-lt"/>
              <a:buAutoNum type="arabicPeriod"/>
            </a:pPr>
            <a:r>
              <a:rPr lang="en-US" sz="2400" dirty="0"/>
              <a:t>made signature of </a:t>
            </a:r>
            <a:r>
              <a:rPr lang="en-US" sz="2400" dirty="0" err="1"/>
              <a:t>kmers</a:t>
            </a:r>
            <a:r>
              <a:rPr lang="en-US" sz="2400" dirty="0"/>
              <a:t> belonging to each sex</a:t>
            </a:r>
          </a:p>
          <a:p>
            <a:pPr marL="514350" indent="-514350">
              <a:buFont typeface="+mj-lt"/>
              <a:buAutoNum type="arabicPeriod"/>
            </a:pPr>
            <a:r>
              <a:rPr lang="en-US" sz="2400" dirty="0"/>
              <a:t>filtered for low abundance </a:t>
            </a:r>
            <a:r>
              <a:rPr lang="en-US" sz="2400" dirty="0" err="1"/>
              <a:t>kmers</a:t>
            </a:r>
            <a:r>
              <a:rPr lang="en-US" sz="2400" dirty="0"/>
              <a:t> (</a:t>
            </a:r>
            <a:r>
              <a:rPr lang="en-US" sz="2400" dirty="0" err="1"/>
              <a:t>minAb</a:t>
            </a:r>
            <a:r>
              <a:rPr lang="en-US" sz="2400" dirty="0"/>
              <a:t> &gt; 5)</a:t>
            </a:r>
          </a:p>
          <a:p>
            <a:pPr marL="514350" indent="-514350">
              <a:buFont typeface="+mj-lt"/>
              <a:buAutoNum type="arabicPeriod"/>
            </a:pPr>
            <a:r>
              <a:rPr lang="en-US" sz="2400" dirty="0"/>
              <a:t>compared # of male only, female </a:t>
            </a:r>
            <a:r>
              <a:rPr lang="en-US" sz="2400" dirty="0" err="1"/>
              <a:t>onle</a:t>
            </a:r>
            <a:r>
              <a:rPr lang="en-US" sz="2400" dirty="0"/>
              <a:t> </a:t>
            </a:r>
            <a:r>
              <a:rPr lang="en-US" sz="2400" dirty="0" err="1"/>
              <a:t>kmers</a:t>
            </a:r>
            <a:endParaRPr lang="en-US" sz="2400" dirty="0"/>
          </a:p>
          <a:p>
            <a:pPr lvl="1"/>
            <a:r>
              <a:rPr lang="en-US" sz="2000" dirty="0"/>
              <a:t>(found males have more high </a:t>
            </a:r>
            <a:r>
              <a:rPr lang="en-US" sz="2000" dirty="0" err="1"/>
              <a:t>abund</a:t>
            </a:r>
            <a:r>
              <a:rPr lang="en-US" sz="2000" dirty="0"/>
              <a:t> </a:t>
            </a:r>
            <a:r>
              <a:rPr lang="en-US" sz="2000" dirty="0" err="1"/>
              <a:t>kmers</a:t>
            </a:r>
            <a:r>
              <a:rPr lang="en-US" sz="2000" dirty="0"/>
              <a:t>)</a:t>
            </a:r>
          </a:p>
          <a:p>
            <a:pPr marL="514350" indent="-514350">
              <a:buFont typeface="+mj-lt"/>
              <a:buAutoNum type="arabicPeriod"/>
            </a:pPr>
            <a:r>
              <a:rPr lang="en-US" sz="2400" dirty="0"/>
              <a:t>extracted contigs with &gt; 5 </a:t>
            </a:r>
            <a:r>
              <a:rPr lang="en-US" sz="2400" dirty="0" err="1"/>
              <a:t>kmers</a:t>
            </a:r>
            <a:endParaRPr lang="en-US" sz="2400" dirty="0"/>
          </a:p>
          <a:p>
            <a:pPr lvl="1"/>
            <a:r>
              <a:rPr lang="en-US" sz="2000" dirty="0"/>
              <a:t>looked at </a:t>
            </a:r>
            <a:r>
              <a:rPr lang="en-US" sz="2000" dirty="0" err="1"/>
              <a:t>kmer</a:t>
            </a:r>
            <a:r>
              <a:rPr lang="en-US" sz="2000" dirty="0"/>
              <a:t> abundances in extracted contigs</a:t>
            </a:r>
          </a:p>
          <a:p>
            <a:pPr lvl="1"/>
            <a:r>
              <a:rPr lang="en-US" sz="2000" dirty="0"/>
              <a:t>(male specific peak from abundance of 30-70)</a:t>
            </a:r>
          </a:p>
          <a:p>
            <a:pPr marL="514350" indent="-514350">
              <a:buFont typeface="+mj-lt"/>
              <a:buAutoNum type="arabicPeriod"/>
            </a:pPr>
            <a:r>
              <a:rPr lang="en-US" sz="2400" dirty="0"/>
              <a:t>compare contig abundance in M &amp; F</a:t>
            </a:r>
          </a:p>
          <a:p>
            <a:pPr marL="514350" indent="-514350">
              <a:buFont typeface="+mj-lt"/>
              <a:buAutoNum type="arabicPeriod"/>
            </a:pPr>
            <a:r>
              <a:rPr lang="en-US" sz="2400" dirty="0"/>
              <a:t>aligned “putative Y” sequences to genome</a:t>
            </a:r>
          </a:p>
          <a:p>
            <a:pPr lvl="1"/>
            <a:r>
              <a:rPr lang="en-US" sz="2000" dirty="0"/>
              <a:t> compared M &amp; F depth at loci</a:t>
            </a:r>
          </a:p>
          <a:p>
            <a:pPr lvl="1"/>
            <a:r>
              <a:rPr lang="en-US" sz="2000" dirty="0"/>
              <a:t>(found no differences)</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spTree>
    <p:extLst>
      <p:ext uri="{BB962C8B-B14F-4D97-AF65-F5344CB8AC3E}">
        <p14:creationId xmlns:p14="http://schemas.microsoft.com/office/powerpoint/2010/main" val="2506642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next steps…</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p:txBody>
          <a:bodyPr/>
          <a:lstStyle/>
          <a:p>
            <a:r>
              <a:rPr lang="en-US" dirty="0"/>
              <a:t>acquire shotgun WGS data to further investigate CHR 5</a:t>
            </a:r>
          </a:p>
          <a:p>
            <a:r>
              <a:rPr lang="en-US" dirty="0"/>
              <a:t>suggestions?</a:t>
            </a:r>
          </a:p>
          <a:p>
            <a:endParaRPr lang="en-US" dirty="0"/>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spTree>
    <p:extLst>
      <p:ext uri="{BB962C8B-B14F-4D97-AF65-F5344CB8AC3E}">
        <p14:creationId xmlns:p14="http://schemas.microsoft.com/office/powerpoint/2010/main" val="2755812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AD67F-1F77-424F-AE3A-24CEC607289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BB775A-65EE-9049-9DF2-8F28C8244A5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38632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B0A94-9EDC-4E45-A8C3-B08E265BFF12}"/>
              </a:ext>
            </a:extLst>
          </p:cNvPr>
          <p:cNvSpPr>
            <a:spLocks noGrp="1"/>
          </p:cNvSpPr>
          <p:nvPr>
            <p:ph type="title"/>
          </p:nvPr>
        </p:nvSpPr>
        <p:spPr/>
        <p:txBody>
          <a:bodyPr>
            <a:normAutofit/>
          </a:bodyPr>
          <a:lstStyle/>
          <a:p>
            <a:r>
              <a:rPr lang="en-US" sz="3800" dirty="0"/>
              <a:t>Aim #1: Setup</a:t>
            </a:r>
          </a:p>
        </p:txBody>
      </p:sp>
      <p:sp>
        <p:nvSpPr>
          <p:cNvPr id="3" name="Content Placeholder 2">
            <a:extLst>
              <a:ext uri="{FF2B5EF4-FFF2-40B4-BE49-F238E27FC236}">
                <a16:creationId xmlns:a16="http://schemas.microsoft.com/office/drawing/2014/main" id="{856A5119-0DCE-ED4A-A95A-863D379B980D}"/>
              </a:ext>
            </a:extLst>
          </p:cNvPr>
          <p:cNvSpPr>
            <a:spLocks noGrp="1"/>
          </p:cNvSpPr>
          <p:nvPr>
            <p:ph idx="1"/>
          </p:nvPr>
        </p:nvSpPr>
        <p:spPr/>
        <p:txBody>
          <a:bodyPr/>
          <a:lstStyle/>
          <a:p>
            <a:r>
              <a:rPr lang="en-US" dirty="0"/>
              <a:t>hybrid assembly</a:t>
            </a:r>
          </a:p>
          <a:p>
            <a:r>
              <a:rPr lang="en-US" dirty="0"/>
              <a:t>one male, one female</a:t>
            </a:r>
          </a:p>
          <a:p>
            <a:r>
              <a:rPr lang="en-US" dirty="0"/>
              <a:t>original experimental design</a:t>
            </a:r>
          </a:p>
          <a:p>
            <a:endParaRPr lang="en-US" sz="1600" dirty="0"/>
          </a:p>
          <a:p>
            <a:endParaRPr lang="en-US" dirty="0"/>
          </a:p>
          <a:p>
            <a:r>
              <a:rPr lang="en-US" dirty="0"/>
              <a:t>implemented experimental design</a:t>
            </a:r>
          </a:p>
          <a:p>
            <a:endParaRPr lang="en-US" dirty="0"/>
          </a:p>
        </p:txBody>
      </p:sp>
      <p:sp>
        <p:nvSpPr>
          <p:cNvPr id="4" name="TextBox 3">
            <a:extLst>
              <a:ext uri="{FF2B5EF4-FFF2-40B4-BE49-F238E27FC236}">
                <a16:creationId xmlns:a16="http://schemas.microsoft.com/office/drawing/2014/main" id="{AE1CFECD-AC4B-004A-B256-19F3939E60EC}"/>
              </a:ext>
            </a:extLst>
          </p:cNvPr>
          <p:cNvSpPr txBox="1"/>
          <p:nvPr/>
        </p:nvSpPr>
        <p:spPr>
          <a:xfrm>
            <a:off x="4767816" y="3486876"/>
            <a:ext cx="2656368" cy="461665"/>
          </a:xfrm>
          <a:prstGeom prst="rect">
            <a:avLst/>
          </a:prstGeom>
          <a:noFill/>
        </p:spPr>
        <p:txBody>
          <a:bodyPr wrap="none" rtlCol="0">
            <a:spAutoFit/>
          </a:bodyPr>
          <a:lstStyle/>
          <a:p>
            <a:r>
              <a:rPr lang="en-US" sz="2400" i="1" dirty="0">
                <a:latin typeface="Cambria Math" panose="02040503050406030204" pitchFamily="18" charset="0"/>
                <a:ea typeface="Cambria Math" panose="02040503050406030204" pitchFamily="18" charset="0"/>
              </a:rPr>
              <a:t>linked reads + hi-c</a:t>
            </a:r>
          </a:p>
        </p:txBody>
      </p:sp>
      <p:sp>
        <p:nvSpPr>
          <p:cNvPr id="5" name="TextBox 4">
            <a:extLst>
              <a:ext uri="{FF2B5EF4-FFF2-40B4-BE49-F238E27FC236}">
                <a16:creationId xmlns:a16="http://schemas.microsoft.com/office/drawing/2014/main" id="{21428243-8CF7-4047-8D91-90125A7537FE}"/>
              </a:ext>
            </a:extLst>
          </p:cNvPr>
          <p:cNvSpPr txBox="1"/>
          <p:nvPr/>
        </p:nvSpPr>
        <p:spPr>
          <a:xfrm>
            <a:off x="2025366" y="5058508"/>
            <a:ext cx="8274316" cy="461665"/>
          </a:xfrm>
          <a:prstGeom prst="rect">
            <a:avLst/>
          </a:prstGeom>
          <a:noFill/>
        </p:spPr>
        <p:txBody>
          <a:bodyPr wrap="none" rtlCol="0">
            <a:spAutoFit/>
          </a:bodyPr>
          <a:lstStyle/>
          <a:p>
            <a:r>
              <a:rPr lang="en-US" sz="2400" i="1" dirty="0">
                <a:solidFill>
                  <a:srgbClr val="00B050"/>
                </a:solidFill>
                <a:latin typeface="Cambria Math" panose="02040503050406030204" pitchFamily="18" charset="0"/>
                <a:ea typeface="Cambria Math" panose="02040503050406030204" pitchFamily="18" charset="0"/>
              </a:rPr>
              <a:t>long reads </a:t>
            </a:r>
            <a:r>
              <a:rPr lang="en-US" sz="2400" i="1" dirty="0">
                <a:latin typeface="Cambria Math" panose="02040503050406030204" pitchFamily="18" charset="0"/>
                <a:ea typeface="Cambria Math" panose="02040503050406030204" pitchFamily="18" charset="0"/>
              </a:rPr>
              <a:t>+ linked reads + hi-c + </a:t>
            </a:r>
            <a:r>
              <a:rPr lang="en-US" sz="2400" i="1" dirty="0">
                <a:solidFill>
                  <a:srgbClr val="00B050"/>
                </a:solidFill>
                <a:latin typeface="Cambria Math" panose="02040503050406030204" pitchFamily="18" charset="0"/>
                <a:ea typeface="Cambria Math" panose="02040503050406030204" pitchFamily="18" charset="0"/>
              </a:rPr>
              <a:t>linkage map </a:t>
            </a:r>
            <a:r>
              <a:rPr lang="en-US" sz="2400" i="1" dirty="0">
                <a:latin typeface="Cambria Math" panose="02040503050406030204" pitchFamily="18" charset="0"/>
                <a:ea typeface="Cambria Math" panose="02040503050406030204" pitchFamily="18" charset="0"/>
              </a:rPr>
              <a:t>++ </a:t>
            </a:r>
            <a:r>
              <a:rPr lang="en-US" sz="2400" i="1" dirty="0">
                <a:solidFill>
                  <a:srgbClr val="00B050"/>
                </a:solidFill>
                <a:latin typeface="Cambria Math" panose="02040503050406030204" pitchFamily="18" charset="0"/>
                <a:ea typeface="Cambria Math" panose="02040503050406030204" pitchFamily="18" charset="0"/>
              </a:rPr>
              <a:t>karyotype</a:t>
            </a:r>
          </a:p>
        </p:txBody>
      </p:sp>
      <p:sp>
        <p:nvSpPr>
          <p:cNvPr id="6" name="TextBox 5">
            <a:extLst>
              <a:ext uri="{FF2B5EF4-FFF2-40B4-BE49-F238E27FC236}">
                <a16:creationId xmlns:a16="http://schemas.microsoft.com/office/drawing/2014/main" id="{494AF949-AB88-1340-BCD4-390FA84591A5}"/>
              </a:ext>
            </a:extLst>
          </p:cNvPr>
          <p:cNvSpPr txBox="1"/>
          <p:nvPr/>
        </p:nvSpPr>
        <p:spPr>
          <a:xfrm>
            <a:off x="4767816" y="6091328"/>
            <a:ext cx="2217787" cy="369332"/>
          </a:xfrm>
          <a:prstGeom prst="rect">
            <a:avLst/>
          </a:prstGeom>
          <a:noFill/>
        </p:spPr>
        <p:txBody>
          <a:bodyPr wrap="none" rtlCol="0">
            <a:spAutoFit/>
          </a:bodyPr>
          <a:lstStyle/>
          <a:p>
            <a:r>
              <a:rPr lang="en-US" dirty="0"/>
              <a:t>recovered linkage loci</a:t>
            </a:r>
          </a:p>
        </p:txBody>
      </p:sp>
      <p:sp>
        <p:nvSpPr>
          <p:cNvPr id="7" name="TextBox 6">
            <a:extLst>
              <a:ext uri="{FF2B5EF4-FFF2-40B4-BE49-F238E27FC236}">
                <a16:creationId xmlns:a16="http://schemas.microsoft.com/office/drawing/2014/main" id="{79E14E93-570C-5040-9B47-0C12C77F43D9}"/>
              </a:ext>
            </a:extLst>
          </p:cNvPr>
          <p:cNvSpPr txBox="1"/>
          <p:nvPr/>
        </p:nvSpPr>
        <p:spPr>
          <a:xfrm rot="20664017">
            <a:off x="312295" y="5856474"/>
            <a:ext cx="1700594" cy="461665"/>
          </a:xfrm>
          <a:prstGeom prst="rect">
            <a:avLst/>
          </a:prstGeom>
          <a:noFill/>
        </p:spPr>
        <p:txBody>
          <a:bodyPr wrap="none" rtlCol="0">
            <a:spAutoFit/>
          </a:bodyPr>
          <a:lstStyle/>
          <a:p>
            <a:r>
              <a:rPr lang="en-US" sz="2400" dirty="0">
                <a:solidFill>
                  <a:srgbClr val="FFC000"/>
                </a:solidFill>
              </a:rPr>
              <a:t>Why/how??</a:t>
            </a:r>
          </a:p>
        </p:txBody>
      </p:sp>
      <p:sp>
        <p:nvSpPr>
          <p:cNvPr id="8" name="TextBox 7">
            <a:extLst>
              <a:ext uri="{FF2B5EF4-FFF2-40B4-BE49-F238E27FC236}">
                <a16:creationId xmlns:a16="http://schemas.microsoft.com/office/drawing/2014/main" id="{3D46D2DD-D972-184D-94AE-A3F4BB1CED62}"/>
              </a:ext>
            </a:extLst>
          </p:cNvPr>
          <p:cNvSpPr txBox="1"/>
          <p:nvPr/>
        </p:nvSpPr>
        <p:spPr>
          <a:xfrm>
            <a:off x="2043642" y="6077657"/>
            <a:ext cx="947695" cy="369332"/>
          </a:xfrm>
          <a:prstGeom prst="rect">
            <a:avLst/>
          </a:prstGeom>
          <a:noFill/>
        </p:spPr>
        <p:txBody>
          <a:bodyPr wrap="none" rtlCol="0">
            <a:spAutoFit/>
          </a:bodyPr>
          <a:lstStyle/>
          <a:p>
            <a:r>
              <a:rPr lang="en-US" dirty="0"/>
              <a:t>cheaper</a:t>
            </a:r>
          </a:p>
        </p:txBody>
      </p:sp>
      <p:sp>
        <p:nvSpPr>
          <p:cNvPr id="9" name="TextBox 8">
            <a:extLst>
              <a:ext uri="{FF2B5EF4-FFF2-40B4-BE49-F238E27FC236}">
                <a16:creationId xmlns:a16="http://schemas.microsoft.com/office/drawing/2014/main" id="{4EB6E24E-2A1F-2D46-8445-6EB2461CCC96}"/>
              </a:ext>
            </a:extLst>
          </p:cNvPr>
          <p:cNvSpPr txBox="1"/>
          <p:nvPr/>
        </p:nvSpPr>
        <p:spPr>
          <a:xfrm>
            <a:off x="7987229" y="6087307"/>
            <a:ext cx="3042179" cy="369332"/>
          </a:xfrm>
          <a:prstGeom prst="rect">
            <a:avLst/>
          </a:prstGeom>
          <a:noFill/>
        </p:spPr>
        <p:txBody>
          <a:bodyPr wrap="none" rtlCol="0">
            <a:spAutoFit/>
          </a:bodyPr>
          <a:lstStyle/>
          <a:p>
            <a:r>
              <a:rPr lang="en-US" dirty="0"/>
              <a:t>collaboration with Delaney lab</a:t>
            </a:r>
          </a:p>
        </p:txBody>
      </p:sp>
      <p:cxnSp>
        <p:nvCxnSpPr>
          <p:cNvPr id="11" name="Curved Connector 10">
            <a:extLst>
              <a:ext uri="{FF2B5EF4-FFF2-40B4-BE49-F238E27FC236}">
                <a16:creationId xmlns:a16="http://schemas.microsoft.com/office/drawing/2014/main" id="{DE29936F-1261-5742-8317-A3466289E8E9}"/>
              </a:ext>
            </a:extLst>
          </p:cNvPr>
          <p:cNvCxnSpPr>
            <a:cxnSpLocks/>
          </p:cNvCxnSpPr>
          <p:nvPr/>
        </p:nvCxnSpPr>
        <p:spPr>
          <a:xfrm rot="5400000" flipH="1" flipV="1">
            <a:off x="2422184" y="5602875"/>
            <a:ext cx="559133" cy="419135"/>
          </a:xfrm>
          <a:prstGeom prst="curved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AD30419E-2374-9A4E-A0BE-75452716BE2D}"/>
              </a:ext>
            </a:extLst>
          </p:cNvPr>
          <p:cNvCxnSpPr>
            <a:cxnSpLocks/>
            <a:stCxn id="6" idx="3"/>
          </p:cNvCxnSpPr>
          <p:nvPr/>
        </p:nvCxnSpPr>
        <p:spPr>
          <a:xfrm flipV="1">
            <a:off x="6985603" y="5520174"/>
            <a:ext cx="408043" cy="755820"/>
          </a:xfrm>
          <a:prstGeom prst="curvedConnector2">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5431A4E5-B4FD-B443-A0BD-FC5EBAD670CE}"/>
              </a:ext>
            </a:extLst>
          </p:cNvPr>
          <p:cNvCxnSpPr>
            <a:cxnSpLocks/>
            <a:stCxn id="9" idx="0"/>
          </p:cNvCxnSpPr>
          <p:nvPr/>
        </p:nvCxnSpPr>
        <p:spPr>
          <a:xfrm rot="16200000" flipV="1">
            <a:off x="9196624" y="5775611"/>
            <a:ext cx="603820" cy="19571"/>
          </a:xfrm>
          <a:prstGeom prst="curved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A62EBC5-5358-FA49-A125-AC40572934EF}"/>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tx1">
                    <a:lumMod val="65000"/>
                  </a:schemeClr>
                </a:solidFill>
              </a:rPr>
              <a:t>Aim 1: Assembly</a:t>
            </a:r>
            <a:r>
              <a:rPr lang="en-US" dirty="0">
                <a:solidFill>
                  <a:schemeClr val="bg1">
                    <a:lumMod val="75000"/>
                    <a:lumOff val="25000"/>
                  </a:schemeClr>
                </a:solidFill>
              </a:rPr>
              <a:t>		Aim 2: N</a:t>
            </a:r>
            <a:r>
              <a:rPr lang="en-US" baseline="-25000" dirty="0">
                <a:solidFill>
                  <a:schemeClr val="bg1">
                    <a:lumMod val="75000"/>
                    <a:lumOff val="25000"/>
                  </a:schemeClr>
                </a:solidFill>
              </a:rPr>
              <a:t>E</a:t>
            </a:r>
            <a:r>
              <a:rPr lang="en-US" dirty="0">
                <a:solidFill>
                  <a:schemeClr val="bg1">
                    <a:lumMod val="75000"/>
                    <a:lumOff val="25000"/>
                  </a:schemeClr>
                </a:solidFill>
              </a:rPr>
              <a:t>			Aim 3: Sex Marker</a:t>
            </a:r>
          </a:p>
        </p:txBody>
      </p:sp>
    </p:spTree>
    <p:extLst>
      <p:ext uri="{BB962C8B-B14F-4D97-AF65-F5344CB8AC3E}">
        <p14:creationId xmlns:p14="http://schemas.microsoft.com/office/powerpoint/2010/main" val="3910093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B0A94-9EDC-4E45-A8C3-B08E265BFF12}"/>
              </a:ext>
            </a:extLst>
          </p:cNvPr>
          <p:cNvSpPr>
            <a:spLocks noGrp="1"/>
          </p:cNvSpPr>
          <p:nvPr>
            <p:ph type="title"/>
          </p:nvPr>
        </p:nvSpPr>
        <p:spPr/>
        <p:txBody>
          <a:bodyPr>
            <a:normAutofit/>
          </a:bodyPr>
          <a:lstStyle/>
          <a:p>
            <a:r>
              <a:rPr lang="en-US" sz="3800" dirty="0"/>
              <a:t>Aim #1: karyotype</a:t>
            </a:r>
          </a:p>
        </p:txBody>
      </p:sp>
      <p:sp>
        <p:nvSpPr>
          <p:cNvPr id="3" name="Content Placeholder 2">
            <a:extLst>
              <a:ext uri="{FF2B5EF4-FFF2-40B4-BE49-F238E27FC236}">
                <a16:creationId xmlns:a16="http://schemas.microsoft.com/office/drawing/2014/main" id="{856A5119-0DCE-ED4A-A95A-863D379B980D}"/>
              </a:ext>
            </a:extLst>
          </p:cNvPr>
          <p:cNvSpPr>
            <a:spLocks noGrp="1"/>
          </p:cNvSpPr>
          <p:nvPr>
            <p:ph idx="1"/>
          </p:nvPr>
        </p:nvSpPr>
        <p:spPr>
          <a:xfrm>
            <a:off x="838200" y="1825625"/>
            <a:ext cx="5314319" cy="4351338"/>
          </a:xfrm>
        </p:spPr>
        <p:txBody>
          <a:bodyPr/>
          <a:lstStyle/>
          <a:p>
            <a:r>
              <a:rPr lang="en-US" dirty="0"/>
              <a:t>2 experiments</a:t>
            </a:r>
          </a:p>
          <a:p>
            <a:r>
              <a:rPr lang="en-US" dirty="0"/>
              <a:t>used juvenile fish</a:t>
            </a:r>
          </a:p>
          <a:p>
            <a:r>
              <a:rPr lang="en-US" dirty="0"/>
              <a:t>found 2n = 56</a:t>
            </a:r>
          </a:p>
          <a:p>
            <a:r>
              <a:rPr lang="en-US" dirty="0"/>
              <a:t>image is too low res to say anything about sex chromosomes or chromosome composition</a:t>
            </a:r>
          </a:p>
          <a:p>
            <a:endParaRPr lang="en-US" dirty="0"/>
          </a:p>
          <a:p>
            <a:endParaRPr lang="en-US" dirty="0"/>
          </a:p>
        </p:txBody>
      </p:sp>
      <p:sp>
        <p:nvSpPr>
          <p:cNvPr id="25" name="TextBox 24">
            <a:extLst>
              <a:ext uri="{FF2B5EF4-FFF2-40B4-BE49-F238E27FC236}">
                <a16:creationId xmlns:a16="http://schemas.microsoft.com/office/drawing/2014/main" id="{EA62EBC5-5358-FA49-A125-AC40572934EF}"/>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tx1">
                    <a:lumMod val="65000"/>
                  </a:schemeClr>
                </a:solidFill>
              </a:rPr>
              <a:t>Aim 1: Assembly</a:t>
            </a:r>
            <a:r>
              <a:rPr lang="en-US" dirty="0">
                <a:solidFill>
                  <a:schemeClr val="bg1">
                    <a:lumMod val="75000"/>
                    <a:lumOff val="25000"/>
                  </a:schemeClr>
                </a:solidFill>
              </a:rPr>
              <a:t>		Aim 2: N</a:t>
            </a:r>
            <a:r>
              <a:rPr lang="en-US" baseline="-25000" dirty="0">
                <a:solidFill>
                  <a:schemeClr val="bg1">
                    <a:lumMod val="75000"/>
                    <a:lumOff val="25000"/>
                  </a:schemeClr>
                </a:solidFill>
              </a:rPr>
              <a:t>E</a:t>
            </a:r>
            <a:r>
              <a:rPr lang="en-US" dirty="0">
                <a:solidFill>
                  <a:schemeClr val="bg1">
                    <a:lumMod val="75000"/>
                    <a:lumOff val="25000"/>
                  </a:schemeClr>
                </a:solidFill>
              </a:rPr>
              <a:t>			Aim 3: Sex Marker</a:t>
            </a:r>
          </a:p>
        </p:txBody>
      </p:sp>
      <p:pic>
        <p:nvPicPr>
          <p:cNvPr id="14" name="Picture 13" descr="A picture containing plate&#10;&#10;Description automatically generated">
            <a:extLst>
              <a:ext uri="{FF2B5EF4-FFF2-40B4-BE49-F238E27FC236}">
                <a16:creationId xmlns:a16="http://schemas.microsoft.com/office/drawing/2014/main" id="{E6D4104B-997C-9F4B-AD72-BDF3BA99F104}"/>
              </a:ext>
            </a:extLst>
          </p:cNvPr>
          <p:cNvPicPr>
            <a:picLocks noChangeAspect="1"/>
          </p:cNvPicPr>
          <p:nvPr/>
        </p:nvPicPr>
        <p:blipFill>
          <a:blip r:embed="rId3"/>
          <a:stretch>
            <a:fillRect/>
          </a:stretch>
        </p:blipFill>
        <p:spPr>
          <a:xfrm>
            <a:off x="7394429" y="2234848"/>
            <a:ext cx="2930791" cy="3068171"/>
          </a:xfrm>
          <a:prstGeom prst="rect">
            <a:avLst/>
          </a:prstGeom>
        </p:spPr>
      </p:pic>
      <p:sp>
        <p:nvSpPr>
          <p:cNvPr id="15" name="TextBox 14">
            <a:extLst>
              <a:ext uri="{FF2B5EF4-FFF2-40B4-BE49-F238E27FC236}">
                <a16:creationId xmlns:a16="http://schemas.microsoft.com/office/drawing/2014/main" id="{702093A3-552D-FF45-99D6-DDC47AFFBD42}"/>
              </a:ext>
            </a:extLst>
          </p:cNvPr>
          <p:cNvSpPr txBox="1"/>
          <p:nvPr/>
        </p:nvSpPr>
        <p:spPr>
          <a:xfrm rot="21227652">
            <a:off x="3620833" y="2794000"/>
            <a:ext cx="1069075" cy="369332"/>
          </a:xfrm>
          <a:prstGeom prst="rect">
            <a:avLst/>
          </a:prstGeom>
          <a:noFill/>
        </p:spPr>
        <p:txBody>
          <a:bodyPr wrap="none" rtlCol="0">
            <a:spAutoFit/>
          </a:bodyPr>
          <a:lstStyle/>
          <a:p>
            <a:r>
              <a:rPr lang="en-US" dirty="0"/>
              <a:t>&lt;- useful!</a:t>
            </a:r>
          </a:p>
        </p:txBody>
      </p:sp>
    </p:spTree>
    <p:extLst>
      <p:ext uri="{BB962C8B-B14F-4D97-AF65-F5344CB8AC3E}">
        <p14:creationId xmlns:p14="http://schemas.microsoft.com/office/powerpoint/2010/main" val="66878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A55A1-7C47-9C44-8A9C-1B67AE5540A7}"/>
              </a:ext>
            </a:extLst>
          </p:cNvPr>
          <p:cNvSpPr>
            <a:spLocks noGrp="1"/>
          </p:cNvSpPr>
          <p:nvPr>
            <p:ph type="title"/>
          </p:nvPr>
        </p:nvSpPr>
        <p:spPr/>
        <p:txBody>
          <a:bodyPr/>
          <a:lstStyle/>
          <a:p>
            <a:r>
              <a:rPr lang="en-US" dirty="0"/>
              <a:t>Aim #1: Implementation &amp; Results</a:t>
            </a:r>
          </a:p>
        </p:txBody>
      </p:sp>
      <p:sp>
        <p:nvSpPr>
          <p:cNvPr id="4" name="TextBox 3">
            <a:extLst>
              <a:ext uri="{FF2B5EF4-FFF2-40B4-BE49-F238E27FC236}">
                <a16:creationId xmlns:a16="http://schemas.microsoft.com/office/drawing/2014/main" id="{11EFBCAE-DF04-0A4C-A994-240E1EF658C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tx1">
                    <a:lumMod val="65000"/>
                  </a:schemeClr>
                </a:solidFill>
              </a:rPr>
              <a:t>Aim 1: Assembly</a:t>
            </a:r>
            <a:r>
              <a:rPr lang="en-US" dirty="0">
                <a:solidFill>
                  <a:schemeClr val="bg1">
                    <a:lumMod val="75000"/>
                    <a:lumOff val="25000"/>
                  </a:schemeClr>
                </a:solidFill>
              </a:rPr>
              <a:t>		Aim 2: N</a:t>
            </a:r>
            <a:r>
              <a:rPr lang="en-US" baseline="-25000" dirty="0">
                <a:solidFill>
                  <a:schemeClr val="bg1">
                    <a:lumMod val="75000"/>
                    <a:lumOff val="25000"/>
                  </a:schemeClr>
                </a:solidFill>
              </a:rPr>
              <a:t>E</a:t>
            </a:r>
            <a:r>
              <a:rPr lang="en-US" dirty="0">
                <a:solidFill>
                  <a:schemeClr val="bg1">
                    <a:lumMod val="75000"/>
                    <a:lumOff val="25000"/>
                  </a:schemeClr>
                </a:solidFill>
              </a:rPr>
              <a:t>			Aim 3: Sex Marker</a:t>
            </a:r>
          </a:p>
        </p:txBody>
      </p:sp>
      <p:sp>
        <p:nvSpPr>
          <p:cNvPr id="63" name="Rounded Rectangle 62">
            <a:extLst>
              <a:ext uri="{FF2B5EF4-FFF2-40B4-BE49-F238E27FC236}">
                <a16:creationId xmlns:a16="http://schemas.microsoft.com/office/drawing/2014/main" id="{638D99BF-9FDA-D14F-9BF2-C2340CE16DD7}"/>
              </a:ext>
            </a:extLst>
          </p:cNvPr>
          <p:cNvSpPr/>
          <p:nvPr/>
        </p:nvSpPr>
        <p:spPr>
          <a:xfrm>
            <a:off x="229975" y="2580666"/>
            <a:ext cx="927165" cy="812508"/>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Sample +</a:t>
            </a:r>
          </a:p>
          <a:p>
            <a:pPr algn="ctr"/>
            <a:r>
              <a:rPr lang="en-US" sz="1200" dirty="0">
                <a:solidFill>
                  <a:schemeClr val="bg1"/>
                </a:solidFill>
              </a:rPr>
              <a:t>HMW DNA extraction</a:t>
            </a:r>
          </a:p>
        </p:txBody>
      </p:sp>
      <p:sp>
        <p:nvSpPr>
          <p:cNvPr id="64" name="Rounded Rectangle 63">
            <a:extLst>
              <a:ext uri="{FF2B5EF4-FFF2-40B4-BE49-F238E27FC236}">
                <a16:creationId xmlns:a16="http://schemas.microsoft.com/office/drawing/2014/main" id="{7C819049-E292-824D-A915-EA62D5926B3C}"/>
              </a:ext>
            </a:extLst>
          </p:cNvPr>
          <p:cNvSpPr/>
          <p:nvPr/>
        </p:nvSpPr>
        <p:spPr>
          <a:xfrm>
            <a:off x="4136021" y="2297925"/>
            <a:ext cx="1055889" cy="1325563"/>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bg1"/>
                </a:solidFill>
              </a:rPr>
              <a:t>Purge duplicate </a:t>
            </a:r>
            <a:r>
              <a:rPr lang="en-US" sz="1200" u="sng" dirty="0" err="1">
                <a:solidFill>
                  <a:schemeClr val="bg1"/>
                </a:solidFill>
              </a:rPr>
              <a:t>haplotigs</a:t>
            </a:r>
            <a:endParaRPr lang="en-US" sz="1200" u="sng" dirty="0">
              <a:solidFill>
                <a:schemeClr val="bg1"/>
              </a:solidFill>
            </a:endParaRPr>
          </a:p>
          <a:p>
            <a:pPr algn="ctr"/>
            <a:endParaRPr lang="en-US" sz="1200" dirty="0">
              <a:solidFill>
                <a:schemeClr val="bg1"/>
              </a:solidFill>
            </a:endParaRPr>
          </a:p>
          <a:p>
            <a:pPr algn="ctr"/>
            <a:endParaRPr lang="en-US" sz="1200" dirty="0">
              <a:solidFill>
                <a:schemeClr val="bg1"/>
              </a:solidFill>
            </a:endParaRPr>
          </a:p>
          <a:p>
            <a:pPr algn="ctr"/>
            <a:endParaRPr lang="en-US" sz="1200" dirty="0">
              <a:solidFill>
                <a:schemeClr val="bg1"/>
              </a:solidFill>
            </a:endParaRPr>
          </a:p>
        </p:txBody>
      </p:sp>
      <p:sp>
        <p:nvSpPr>
          <p:cNvPr id="65" name="Rounded Rectangle 64">
            <a:extLst>
              <a:ext uri="{FF2B5EF4-FFF2-40B4-BE49-F238E27FC236}">
                <a16:creationId xmlns:a16="http://schemas.microsoft.com/office/drawing/2014/main" id="{D553FD08-D592-F048-AD96-513859DA3917}"/>
              </a:ext>
            </a:extLst>
          </p:cNvPr>
          <p:cNvSpPr/>
          <p:nvPr/>
        </p:nvSpPr>
        <p:spPr>
          <a:xfrm>
            <a:off x="2770374" y="2297925"/>
            <a:ext cx="1121521" cy="1359806"/>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bg1"/>
                </a:solidFill>
              </a:rPr>
              <a:t>Initial assembly</a:t>
            </a: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p:txBody>
      </p:sp>
      <p:sp>
        <p:nvSpPr>
          <p:cNvPr id="66" name="Rounded Rectangle 65">
            <a:extLst>
              <a:ext uri="{FF2B5EF4-FFF2-40B4-BE49-F238E27FC236}">
                <a16:creationId xmlns:a16="http://schemas.microsoft.com/office/drawing/2014/main" id="{A0FBE15E-8B51-F64E-A2C8-D1CFBE04D06B}"/>
              </a:ext>
            </a:extLst>
          </p:cNvPr>
          <p:cNvSpPr/>
          <p:nvPr/>
        </p:nvSpPr>
        <p:spPr>
          <a:xfrm>
            <a:off x="2874685" y="3022954"/>
            <a:ext cx="952182" cy="350174"/>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IPA</a:t>
            </a:r>
          </a:p>
        </p:txBody>
      </p:sp>
      <p:sp>
        <p:nvSpPr>
          <p:cNvPr id="67" name="Rounded Rectangle 66">
            <a:extLst>
              <a:ext uri="{FF2B5EF4-FFF2-40B4-BE49-F238E27FC236}">
                <a16:creationId xmlns:a16="http://schemas.microsoft.com/office/drawing/2014/main" id="{819AF21D-3F3C-D242-A91D-AC49C955EC46}"/>
              </a:ext>
            </a:extLst>
          </p:cNvPr>
          <p:cNvSpPr/>
          <p:nvPr/>
        </p:nvSpPr>
        <p:spPr>
          <a:xfrm>
            <a:off x="6690817" y="2419069"/>
            <a:ext cx="1121521" cy="1067268"/>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bg1"/>
                </a:solidFill>
              </a:rPr>
              <a:t>Scaffold</a:t>
            </a: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p:txBody>
      </p:sp>
      <p:sp>
        <p:nvSpPr>
          <p:cNvPr id="68" name="Rounded Rectangle 67">
            <a:extLst>
              <a:ext uri="{FF2B5EF4-FFF2-40B4-BE49-F238E27FC236}">
                <a16:creationId xmlns:a16="http://schemas.microsoft.com/office/drawing/2014/main" id="{90F4454D-A636-734B-A606-863AED38C9ED}"/>
              </a:ext>
            </a:extLst>
          </p:cNvPr>
          <p:cNvSpPr/>
          <p:nvPr/>
        </p:nvSpPr>
        <p:spPr>
          <a:xfrm>
            <a:off x="6779005" y="2944923"/>
            <a:ext cx="952182" cy="350174"/>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scaff10x</a:t>
            </a:r>
          </a:p>
        </p:txBody>
      </p:sp>
      <p:sp>
        <p:nvSpPr>
          <p:cNvPr id="69" name="Rounded Rectangle 68">
            <a:extLst>
              <a:ext uri="{FF2B5EF4-FFF2-40B4-BE49-F238E27FC236}">
                <a16:creationId xmlns:a16="http://schemas.microsoft.com/office/drawing/2014/main" id="{2E62BFEC-0B52-D745-A4D6-12C18136B4D0}"/>
              </a:ext>
            </a:extLst>
          </p:cNvPr>
          <p:cNvSpPr/>
          <p:nvPr/>
        </p:nvSpPr>
        <p:spPr>
          <a:xfrm>
            <a:off x="5422938" y="2192323"/>
            <a:ext cx="1036852" cy="1529327"/>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bg1"/>
                </a:solidFill>
              </a:rPr>
              <a:t>Add in sequencing technology</a:t>
            </a: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p:txBody>
      </p:sp>
      <p:sp>
        <p:nvSpPr>
          <p:cNvPr id="70" name="Rounded Rectangle 69">
            <a:extLst>
              <a:ext uri="{FF2B5EF4-FFF2-40B4-BE49-F238E27FC236}">
                <a16:creationId xmlns:a16="http://schemas.microsoft.com/office/drawing/2014/main" id="{B2CD4C9E-519F-DE42-962B-3158D29A2524}"/>
              </a:ext>
            </a:extLst>
          </p:cNvPr>
          <p:cNvSpPr/>
          <p:nvPr/>
        </p:nvSpPr>
        <p:spPr>
          <a:xfrm>
            <a:off x="5542668" y="2961076"/>
            <a:ext cx="832452" cy="662412"/>
          </a:xfrm>
          <a:prstGeom prst="round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linked reads</a:t>
            </a:r>
          </a:p>
          <a:p>
            <a:pPr algn="ctr"/>
            <a:r>
              <a:rPr lang="en-US" sz="1200" dirty="0">
                <a:solidFill>
                  <a:schemeClr val="bg1"/>
                </a:solidFill>
              </a:rPr>
              <a:t>(10X)</a:t>
            </a:r>
          </a:p>
        </p:txBody>
      </p:sp>
      <p:sp>
        <p:nvSpPr>
          <p:cNvPr id="71" name="Right Arrow 70">
            <a:extLst>
              <a:ext uri="{FF2B5EF4-FFF2-40B4-BE49-F238E27FC236}">
                <a16:creationId xmlns:a16="http://schemas.microsoft.com/office/drawing/2014/main" id="{D8657455-08CA-984E-A60B-9117B648E36F}"/>
              </a:ext>
            </a:extLst>
          </p:cNvPr>
          <p:cNvSpPr/>
          <p:nvPr/>
        </p:nvSpPr>
        <p:spPr>
          <a:xfrm>
            <a:off x="1157141" y="2886559"/>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2" name="Right Arrow 71">
            <a:extLst>
              <a:ext uri="{FF2B5EF4-FFF2-40B4-BE49-F238E27FC236}">
                <a16:creationId xmlns:a16="http://schemas.microsoft.com/office/drawing/2014/main" id="{3D786248-D20A-9749-83D9-55E879C2E09A}"/>
              </a:ext>
            </a:extLst>
          </p:cNvPr>
          <p:cNvSpPr/>
          <p:nvPr/>
        </p:nvSpPr>
        <p:spPr>
          <a:xfrm>
            <a:off x="5191285" y="2863447"/>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3" name="Right Arrow 72">
            <a:extLst>
              <a:ext uri="{FF2B5EF4-FFF2-40B4-BE49-F238E27FC236}">
                <a16:creationId xmlns:a16="http://schemas.microsoft.com/office/drawing/2014/main" id="{DBF3CE50-5488-9B49-9C9A-3AE43F03FF7F}"/>
              </a:ext>
            </a:extLst>
          </p:cNvPr>
          <p:cNvSpPr/>
          <p:nvPr/>
        </p:nvSpPr>
        <p:spPr>
          <a:xfrm>
            <a:off x="2511703" y="2867831"/>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4" name="Right Arrow 73">
            <a:extLst>
              <a:ext uri="{FF2B5EF4-FFF2-40B4-BE49-F238E27FC236}">
                <a16:creationId xmlns:a16="http://schemas.microsoft.com/office/drawing/2014/main" id="{43259807-EE0B-5140-AB34-CB96A344C047}"/>
              </a:ext>
            </a:extLst>
          </p:cNvPr>
          <p:cNvSpPr/>
          <p:nvPr/>
        </p:nvSpPr>
        <p:spPr>
          <a:xfrm>
            <a:off x="3894779" y="2887927"/>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5" name="Right Arrow 74">
            <a:extLst>
              <a:ext uri="{FF2B5EF4-FFF2-40B4-BE49-F238E27FC236}">
                <a16:creationId xmlns:a16="http://schemas.microsoft.com/office/drawing/2014/main" id="{61120533-10F2-004D-971A-6C389AFCF506}"/>
              </a:ext>
            </a:extLst>
          </p:cNvPr>
          <p:cNvSpPr/>
          <p:nvPr/>
        </p:nvSpPr>
        <p:spPr>
          <a:xfrm>
            <a:off x="6451703" y="29269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6" name="Rounded Rectangle 75">
            <a:extLst>
              <a:ext uri="{FF2B5EF4-FFF2-40B4-BE49-F238E27FC236}">
                <a16:creationId xmlns:a16="http://schemas.microsoft.com/office/drawing/2014/main" id="{8B3483DD-ED4D-8648-BBAE-823956095586}"/>
              </a:ext>
            </a:extLst>
          </p:cNvPr>
          <p:cNvSpPr/>
          <p:nvPr/>
        </p:nvSpPr>
        <p:spPr>
          <a:xfrm>
            <a:off x="10908534" y="4768826"/>
            <a:ext cx="927165" cy="812508"/>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Genome</a:t>
            </a:r>
          </a:p>
        </p:txBody>
      </p:sp>
      <p:sp>
        <p:nvSpPr>
          <p:cNvPr id="77" name="Right Arrow 76">
            <a:extLst>
              <a:ext uri="{FF2B5EF4-FFF2-40B4-BE49-F238E27FC236}">
                <a16:creationId xmlns:a16="http://schemas.microsoft.com/office/drawing/2014/main" id="{2CAF2690-C116-094D-AE65-97AB32E7CCAF}"/>
              </a:ext>
            </a:extLst>
          </p:cNvPr>
          <p:cNvSpPr/>
          <p:nvPr/>
        </p:nvSpPr>
        <p:spPr>
          <a:xfrm>
            <a:off x="7802122" y="29269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8" name="Rounded Rectangle 77">
            <a:extLst>
              <a:ext uri="{FF2B5EF4-FFF2-40B4-BE49-F238E27FC236}">
                <a16:creationId xmlns:a16="http://schemas.microsoft.com/office/drawing/2014/main" id="{92039970-5C3C-1041-A2B9-E91F2C67720A}"/>
              </a:ext>
            </a:extLst>
          </p:cNvPr>
          <p:cNvSpPr/>
          <p:nvPr/>
        </p:nvSpPr>
        <p:spPr>
          <a:xfrm>
            <a:off x="9402263" y="2403445"/>
            <a:ext cx="1121521" cy="1067268"/>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bg1"/>
                </a:solidFill>
              </a:rPr>
              <a:t>Scaffold</a:t>
            </a: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p:txBody>
      </p:sp>
      <p:sp>
        <p:nvSpPr>
          <p:cNvPr id="79" name="Rounded Rectangle 78">
            <a:extLst>
              <a:ext uri="{FF2B5EF4-FFF2-40B4-BE49-F238E27FC236}">
                <a16:creationId xmlns:a16="http://schemas.microsoft.com/office/drawing/2014/main" id="{A2E7C50C-66A8-4D4F-B2CF-ED8CE45EACB2}"/>
              </a:ext>
            </a:extLst>
          </p:cNvPr>
          <p:cNvSpPr/>
          <p:nvPr/>
        </p:nvSpPr>
        <p:spPr>
          <a:xfrm>
            <a:off x="9481825" y="2911279"/>
            <a:ext cx="952182" cy="350174"/>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SALSA</a:t>
            </a:r>
          </a:p>
        </p:txBody>
      </p:sp>
      <p:sp>
        <p:nvSpPr>
          <p:cNvPr id="80" name="Rounded Rectangle 79">
            <a:extLst>
              <a:ext uri="{FF2B5EF4-FFF2-40B4-BE49-F238E27FC236}">
                <a16:creationId xmlns:a16="http://schemas.microsoft.com/office/drawing/2014/main" id="{2D4AB634-BFAC-764D-9DAE-9A1C23A71FB2}"/>
              </a:ext>
            </a:extLst>
          </p:cNvPr>
          <p:cNvSpPr/>
          <p:nvPr/>
        </p:nvSpPr>
        <p:spPr>
          <a:xfrm>
            <a:off x="8049715" y="2192323"/>
            <a:ext cx="1121521" cy="1529327"/>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bg1"/>
                </a:solidFill>
              </a:rPr>
              <a:t>More sequencing</a:t>
            </a: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p:txBody>
      </p:sp>
      <p:sp>
        <p:nvSpPr>
          <p:cNvPr id="81" name="Rounded Rectangle 80">
            <a:extLst>
              <a:ext uri="{FF2B5EF4-FFF2-40B4-BE49-F238E27FC236}">
                <a16:creationId xmlns:a16="http://schemas.microsoft.com/office/drawing/2014/main" id="{39256A6A-5EA8-8641-B578-8DC882524183}"/>
              </a:ext>
            </a:extLst>
          </p:cNvPr>
          <p:cNvSpPr/>
          <p:nvPr/>
        </p:nvSpPr>
        <p:spPr>
          <a:xfrm>
            <a:off x="8137656" y="2911279"/>
            <a:ext cx="952182" cy="625705"/>
          </a:xfrm>
          <a:prstGeom prst="round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hi-c</a:t>
            </a:r>
          </a:p>
          <a:p>
            <a:pPr algn="ctr"/>
            <a:r>
              <a:rPr lang="en-US" sz="1200" dirty="0">
                <a:solidFill>
                  <a:schemeClr val="bg1"/>
                </a:solidFill>
              </a:rPr>
              <a:t>(Phase)</a:t>
            </a:r>
          </a:p>
        </p:txBody>
      </p:sp>
      <p:sp>
        <p:nvSpPr>
          <p:cNvPr id="82" name="Right Arrow 81">
            <a:extLst>
              <a:ext uri="{FF2B5EF4-FFF2-40B4-BE49-F238E27FC236}">
                <a16:creationId xmlns:a16="http://schemas.microsoft.com/office/drawing/2014/main" id="{CCEDC90D-4014-5942-9CE4-4D1D306BC31E}"/>
              </a:ext>
            </a:extLst>
          </p:cNvPr>
          <p:cNvSpPr/>
          <p:nvPr/>
        </p:nvSpPr>
        <p:spPr>
          <a:xfrm>
            <a:off x="9163149" y="2911279"/>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3" name="Right Arrow 82">
            <a:extLst>
              <a:ext uri="{FF2B5EF4-FFF2-40B4-BE49-F238E27FC236}">
                <a16:creationId xmlns:a16="http://schemas.microsoft.com/office/drawing/2014/main" id="{6F090F19-3730-9146-93F6-66F6A3147214}"/>
              </a:ext>
            </a:extLst>
          </p:cNvPr>
          <p:cNvSpPr/>
          <p:nvPr/>
        </p:nvSpPr>
        <p:spPr>
          <a:xfrm>
            <a:off x="10513568" y="2911279"/>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4" name="Rounded Rectangle 83">
            <a:extLst>
              <a:ext uri="{FF2B5EF4-FFF2-40B4-BE49-F238E27FC236}">
                <a16:creationId xmlns:a16="http://schemas.microsoft.com/office/drawing/2014/main" id="{4CA02E8A-1792-E84F-8445-436E20BB428A}"/>
              </a:ext>
            </a:extLst>
          </p:cNvPr>
          <p:cNvSpPr/>
          <p:nvPr/>
        </p:nvSpPr>
        <p:spPr>
          <a:xfrm>
            <a:off x="1399893" y="2172793"/>
            <a:ext cx="1121521" cy="1548857"/>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bg1"/>
                </a:solidFill>
              </a:rPr>
              <a:t>Sequencing</a:t>
            </a: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p:txBody>
      </p:sp>
      <p:sp>
        <p:nvSpPr>
          <p:cNvPr id="85" name="Rounded Rectangle 84">
            <a:extLst>
              <a:ext uri="{FF2B5EF4-FFF2-40B4-BE49-F238E27FC236}">
                <a16:creationId xmlns:a16="http://schemas.microsoft.com/office/drawing/2014/main" id="{F04ED29E-07A2-5F44-B0BA-FA55821B21E3}"/>
              </a:ext>
            </a:extLst>
          </p:cNvPr>
          <p:cNvSpPr/>
          <p:nvPr/>
        </p:nvSpPr>
        <p:spPr>
          <a:xfrm>
            <a:off x="1469744" y="2695806"/>
            <a:ext cx="952182" cy="841178"/>
          </a:xfrm>
          <a:prstGeom prst="round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long reads</a:t>
            </a:r>
          </a:p>
          <a:p>
            <a:pPr algn="ctr"/>
            <a:r>
              <a:rPr lang="en-US" sz="1200" dirty="0">
                <a:solidFill>
                  <a:schemeClr val="bg1"/>
                </a:solidFill>
              </a:rPr>
              <a:t>(PacBio)</a:t>
            </a:r>
          </a:p>
        </p:txBody>
      </p:sp>
      <p:sp>
        <p:nvSpPr>
          <p:cNvPr id="86" name="TextBox 85">
            <a:extLst>
              <a:ext uri="{FF2B5EF4-FFF2-40B4-BE49-F238E27FC236}">
                <a16:creationId xmlns:a16="http://schemas.microsoft.com/office/drawing/2014/main" id="{CB62F6FB-57A4-504C-9716-52C8B0F2A4C0}"/>
              </a:ext>
            </a:extLst>
          </p:cNvPr>
          <p:cNvSpPr txBox="1"/>
          <p:nvPr/>
        </p:nvSpPr>
        <p:spPr>
          <a:xfrm>
            <a:off x="11528432" y="4816383"/>
            <a:ext cx="335348" cy="646331"/>
          </a:xfrm>
          <a:prstGeom prst="rect">
            <a:avLst/>
          </a:prstGeom>
          <a:noFill/>
        </p:spPr>
        <p:txBody>
          <a:bodyPr wrap="none" rtlCol="0">
            <a:spAutoFit/>
          </a:bodyPr>
          <a:lstStyle/>
          <a:p>
            <a:r>
              <a:rPr lang="en-US" sz="3600" dirty="0">
                <a:solidFill>
                  <a:srgbClr val="007D39"/>
                </a:solidFill>
              </a:rPr>
              <a:t>!</a:t>
            </a:r>
          </a:p>
        </p:txBody>
      </p:sp>
      <p:sp>
        <p:nvSpPr>
          <p:cNvPr id="87" name="Rounded Rectangle 86">
            <a:extLst>
              <a:ext uri="{FF2B5EF4-FFF2-40B4-BE49-F238E27FC236}">
                <a16:creationId xmlns:a16="http://schemas.microsoft.com/office/drawing/2014/main" id="{E512CB65-4B4E-BC45-8440-8C69892AA485}"/>
              </a:ext>
            </a:extLst>
          </p:cNvPr>
          <p:cNvSpPr/>
          <p:nvPr/>
        </p:nvSpPr>
        <p:spPr>
          <a:xfrm>
            <a:off x="10754811" y="2172792"/>
            <a:ext cx="1240735" cy="1345093"/>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bg1"/>
                </a:solidFill>
              </a:rPr>
              <a:t>Incorporate linkage map information</a:t>
            </a: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p:txBody>
      </p:sp>
      <p:sp>
        <p:nvSpPr>
          <p:cNvPr id="88" name="Rounded Rectangle 87">
            <a:extLst>
              <a:ext uri="{FF2B5EF4-FFF2-40B4-BE49-F238E27FC236}">
                <a16:creationId xmlns:a16="http://schemas.microsoft.com/office/drawing/2014/main" id="{FFC70FB1-5FCE-7640-98A7-4DB0814D53E2}"/>
              </a:ext>
            </a:extLst>
          </p:cNvPr>
          <p:cNvSpPr/>
          <p:nvPr/>
        </p:nvSpPr>
        <p:spPr>
          <a:xfrm>
            <a:off x="10822547" y="2958452"/>
            <a:ext cx="1121520" cy="350174"/>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chromonomer</a:t>
            </a:r>
            <a:endParaRPr lang="en-US" sz="1200" dirty="0">
              <a:solidFill>
                <a:schemeClr val="bg1"/>
              </a:solidFill>
            </a:endParaRPr>
          </a:p>
        </p:txBody>
      </p:sp>
      <p:sp>
        <p:nvSpPr>
          <p:cNvPr id="89" name="Right Arrow 88">
            <a:extLst>
              <a:ext uri="{FF2B5EF4-FFF2-40B4-BE49-F238E27FC236}">
                <a16:creationId xmlns:a16="http://schemas.microsoft.com/office/drawing/2014/main" id="{1F961B40-04B4-D440-A5D2-C3649234F457}"/>
              </a:ext>
            </a:extLst>
          </p:cNvPr>
          <p:cNvSpPr/>
          <p:nvPr/>
        </p:nvSpPr>
        <p:spPr>
          <a:xfrm rot="5400000">
            <a:off x="10772474" y="4030736"/>
            <a:ext cx="1224044" cy="1983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0" name="Rectangle 89">
            <a:extLst>
              <a:ext uri="{FF2B5EF4-FFF2-40B4-BE49-F238E27FC236}">
                <a16:creationId xmlns:a16="http://schemas.microsoft.com/office/drawing/2014/main" id="{D44F2C76-7D79-BE43-9A6C-D4D654485BC3}"/>
              </a:ext>
            </a:extLst>
          </p:cNvPr>
          <p:cNvSpPr/>
          <p:nvPr/>
        </p:nvSpPr>
        <p:spPr>
          <a:xfrm>
            <a:off x="6589873" y="4273168"/>
            <a:ext cx="2853266" cy="1800224"/>
          </a:xfrm>
          <a:prstGeom prst="rect">
            <a:avLst/>
          </a:prstGeom>
          <a:solidFill>
            <a:schemeClr val="bg1">
              <a:lumMod val="65000"/>
              <a:lumOff val="35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1" name="Table 90">
            <a:extLst>
              <a:ext uri="{FF2B5EF4-FFF2-40B4-BE49-F238E27FC236}">
                <a16:creationId xmlns:a16="http://schemas.microsoft.com/office/drawing/2014/main" id="{5194B561-74A0-0140-9E33-CFB79B68F23F}"/>
              </a:ext>
            </a:extLst>
          </p:cNvPr>
          <p:cNvGraphicFramePr>
            <a:graphicFrameLocks noGrp="1"/>
          </p:cNvGraphicFramePr>
          <p:nvPr>
            <p:extLst>
              <p:ext uri="{D42A27DB-BD31-4B8C-83A1-F6EECF244321}">
                <p14:modId xmlns:p14="http://schemas.microsoft.com/office/powerpoint/2010/main" val="3071990940"/>
              </p:ext>
            </p:extLst>
          </p:nvPr>
        </p:nvGraphicFramePr>
        <p:xfrm>
          <a:off x="6745385" y="4598533"/>
          <a:ext cx="2533650" cy="1257300"/>
        </p:xfrm>
        <a:graphic>
          <a:graphicData uri="http://schemas.openxmlformats.org/drawingml/2006/table">
            <a:tbl>
              <a:tblPr/>
              <a:tblGrid>
                <a:gridCol w="1209675">
                  <a:extLst>
                    <a:ext uri="{9D8B030D-6E8A-4147-A177-3AD203B41FA5}">
                      <a16:colId xmlns:a16="http://schemas.microsoft.com/office/drawing/2014/main" val="2502338253"/>
                    </a:ext>
                  </a:extLst>
                </a:gridCol>
                <a:gridCol w="1323975">
                  <a:extLst>
                    <a:ext uri="{9D8B030D-6E8A-4147-A177-3AD203B41FA5}">
                      <a16:colId xmlns:a16="http://schemas.microsoft.com/office/drawing/2014/main" val="4028544951"/>
                    </a:ext>
                  </a:extLst>
                </a:gridCol>
              </a:tblGrid>
              <a:tr h="200025">
                <a:tc>
                  <a:txBody>
                    <a:bodyPr/>
                    <a:lstStyle/>
                    <a:p>
                      <a:pPr algn="ctr" rtl="0" fontAlgn="b"/>
                      <a:r>
                        <a:rPr lang="en-US" sz="1400" b="1" dirty="0">
                          <a:solidFill>
                            <a:schemeClr val="bg1"/>
                          </a:solidFill>
                          <a:effectLst/>
                        </a:rPr>
                        <a:t>N50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14,850,352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938758962"/>
                  </a:ext>
                </a:extLst>
              </a:tr>
              <a:tr h="200025">
                <a:tc>
                  <a:txBody>
                    <a:bodyPr/>
                    <a:lstStyle/>
                    <a:p>
                      <a:pPr algn="ctr" rtl="0" fontAlgn="b"/>
                      <a:r>
                        <a:rPr lang="en-US" sz="1400" b="1" dirty="0">
                          <a:solidFill>
                            <a:schemeClr val="bg1"/>
                          </a:solidFill>
                          <a:effectLst/>
                        </a:rPr>
                        <a:t>L50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13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369982334"/>
                  </a:ext>
                </a:extLst>
              </a:tr>
              <a:tr h="200025">
                <a:tc>
                  <a:txBody>
                    <a:bodyPr/>
                    <a:lstStyle/>
                    <a:p>
                      <a:pPr algn="ctr" rtl="0" fontAlgn="b"/>
                      <a:r>
                        <a:rPr lang="en-US" sz="1400" b="1" dirty="0" err="1">
                          <a:solidFill>
                            <a:schemeClr val="bg1"/>
                          </a:solidFill>
                          <a:effectLst/>
                        </a:rPr>
                        <a:t>n_contigs</a:t>
                      </a:r>
                      <a:endParaRPr lang="en-US" sz="1400" b="1" dirty="0">
                        <a:solidFill>
                          <a:schemeClr val="bg1"/>
                        </a:solidFill>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376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26426471"/>
                  </a:ext>
                </a:extLst>
              </a:tr>
              <a:tr h="200025">
                <a:tc>
                  <a:txBody>
                    <a:bodyPr/>
                    <a:lstStyle/>
                    <a:p>
                      <a:pPr algn="ctr" rtl="0" fontAlgn="b"/>
                      <a:r>
                        <a:rPr lang="en-US" sz="1400" b="1" dirty="0" err="1">
                          <a:solidFill>
                            <a:schemeClr val="bg1"/>
                          </a:solidFill>
                          <a:effectLst/>
                        </a:rPr>
                        <a:t>asm_length</a:t>
                      </a:r>
                      <a:endParaRPr lang="en-US" sz="1400" b="1" dirty="0">
                        <a:solidFill>
                          <a:schemeClr val="bg1"/>
                        </a:solidFill>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437,273,953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3795604061"/>
                  </a:ext>
                </a:extLst>
              </a:tr>
              <a:tr h="200025">
                <a:tc>
                  <a:txBody>
                    <a:bodyPr/>
                    <a:lstStyle/>
                    <a:p>
                      <a:pPr algn="ctr" rtl="0" fontAlgn="b"/>
                      <a:r>
                        <a:rPr lang="en-US" sz="1400" b="1" dirty="0">
                          <a:solidFill>
                            <a:schemeClr val="bg1"/>
                          </a:solidFill>
                          <a:effectLst/>
                        </a:rPr>
                        <a:t>BUSCO</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89.30%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3985819642"/>
                  </a:ext>
                </a:extLst>
              </a:tr>
            </a:tbl>
          </a:graphicData>
        </a:graphic>
      </p:graphicFrame>
      <p:sp>
        <p:nvSpPr>
          <p:cNvPr id="92" name="TextBox 91">
            <a:extLst>
              <a:ext uri="{FF2B5EF4-FFF2-40B4-BE49-F238E27FC236}">
                <a16:creationId xmlns:a16="http://schemas.microsoft.com/office/drawing/2014/main" id="{4582672F-6C35-E54E-890D-CF9AEC6CA417}"/>
              </a:ext>
            </a:extLst>
          </p:cNvPr>
          <p:cNvSpPr txBox="1"/>
          <p:nvPr/>
        </p:nvSpPr>
        <p:spPr>
          <a:xfrm>
            <a:off x="7118728" y="4278078"/>
            <a:ext cx="1786964" cy="307777"/>
          </a:xfrm>
          <a:prstGeom prst="rect">
            <a:avLst/>
          </a:prstGeom>
          <a:noFill/>
        </p:spPr>
        <p:txBody>
          <a:bodyPr wrap="none" rtlCol="0">
            <a:spAutoFit/>
          </a:bodyPr>
          <a:lstStyle/>
          <a:p>
            <a:pPr algn="ctr"/>
            <a:r>
              <a:rPr lang="en-US" sz="1400" dirty="0"/>
              <a:t>female assembly stats</a:t>
            </a:r>
          </a:p>
        </p:txBody>
      </p:sp>
      <p:sp>
        <p:nvSpPr>
          <p:cNvPr id="98" name="Rectangle 97">
            <a:extLst>
              <a:ext uri="{FF2B5EF4-FFF2-40B4-BE49-F238E27FC236}">
                <a16:creationId xmlns:a16="http://schemas.microsoft.com/office/drawing/2014/main" id="{3F1B46FC-F54B-4B45-B5A3-836028DEFCC0}"/>
              </a:ext>
            </a:extLst>
          </p:cNvPr>
          <p:cNvSpPr/>
          <p:nvPr/>
        </p:nvSpPr>
        <p:spPr>
          <a:xfrm>
            <a:off x="2765133" y="4273168"/>
            <a:ext cx="2853266" cy="1800224"/>
          </a:xfrm>
          <a:prstGeom prst="rect">
            <a:avLst/>
          </a:prstGeom>
          <a:solidFill>
            <a:schemeClr val="bg1">
              <a:lumMod val="65000"/>
              <a:lumOff val="35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9" name="Table 98">
            <a:extLst>
              <a:ext uri="{FF2B5EF4-FFF2-40B4-BE49-F238E27FC236}">
                <a16:creationId xmlns:a16="http://schemas.microsoft.com/office/drawing/2014/main" id="{EACE9232-40C1-0247-898F-36C5C2F135AF}"/>
              </a:ext>
            </a:extLst>
          </p:cNvPr>
          <p:cNvGraphicFramePr>
            <a:graphicFrameLocks noGrp="1"/>
          </p:cNvGraphicFramePr>
          <p:nvPr>
            <p:extLst>
              <p:ext uri="{D42A27DB-BD31-4B8C-83A1-F6EECF244321}">
                <p14:modId xmlns:p14="http://schemas.microsoft.com/office/powerpoint/2010/main" val="1203641036"/>
              </p:ext>
            </p:extLst>
          </p:nvPr>
        </p:nvGraphicFramePr>
        <p:xfrm>
          <a:off x="2920645" y="4598533"/>
          <a:ext cx="2533650" cy="1257300"/>
        </p:xfrm>
        <a:graphic>
          <a:graphicData uri="http://schemas.openxmlformats.org/drawingml/2006/table">
            <a:tbl>
              <a:tblPr/>
              <a:tblGrid>
                <a:gridCol w="1209675">
                  <a:extLst>
                    <a:ext uri="{9D8B030D-6E8A-4147-A177-3AD203B41FA5}">
                      <a16:colId xmlns:a16="http://schemas.microsoft.com/office/drawing/2014/main" val="2502338253"/>
                    </a:ext>
                  </a:extLst>
                </a:gridCol>
                <a:gridCol w="1323975">
                  <a:extLst>
                    <a:ext uri="{9D8B030D-6E8A-4147-A177-3AD203B41FA5}">
                      <a16:colId xmlns:a16="http://schemas.microsoft.com/office/drawing/2014/main" val="4028544951"/>
                    </a:ext>
                  </a:extLst>
                </a:gridCol>
              </a:tblGrid>
              <a:tr h="200025">
                <a:tc>
                  <a:txBody>
                    <a:bodyPr/>
                    <a:lstStyle/>
                    <a:p>
                      <a:pPr algn="ctr" rtl="0" fontAlgn="b"/>
                      <a:r>
                        <a:rPr lang="en-US" sz="1400" b="1" dirty="0">
                          <a:solidFill>
                            <a:schemeClr val="bg1"/>
                          </a:solidFill>
                          <a:effectLst/>
                        </a:rPr>
                        <a:t>N50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12,200,365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938758962"/>
                  </a:ext>
                </a:extLst>
              </a:tr>
              <a:tr h="200025">
                <a:tc>
                  <a:txBody>
                    <a:bodyPr/>
                    <a:lstStyle/>
                    <a:p>
                      <a:pPr algn="ctr" rtl="0" fontAlgn="b"/>
                      <a:r>
                        <a:rPr lang="en-US" sz="1400" b="1" dirty="0">
                          <a:solidFill>
                            <a:schemeClr val="bg1"/>
                          </a:solidFill>
                          <a:effectLst/>
                        </a:rPr>
                        <a:t>L50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15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369982334"/>
                  </a:ext>
                </a:extLst>
              </a:tr>
              <a:tr h="200025">
                <a:tc>
                  <a:txBody>
                    <a:bodyPr/>
                    <a:lstStyle/>
                    <a:p>
                      <a:pPr algn="ctr" rtl="0" fontAlgn="b"/>
                      <a:r>
                        <a:rPr lang="en-US" sz="1400" b="1" dirty="0" err="1">
                          <a:solidFill>
                            <a:schemeClr val="bg1"/>
                          </a:solidFill>
                          <a:effectLst/>
                        </a:rPr>
                        <a:t>n_contigs</a:t>
                      </a:r>
                      <a:endParaRPr lang="en-US" sz="1400" b="1" dirty="0">
                        <a:solidFill>
                          <a:schemeClr val="bg1"/>
                        </a:solidFill>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549</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26426471"/>
                  </a:ext>
                </a:extLst>
              </a:tr>
              <a:tr h="200025">
                <a:tc>
                  <a:txBody>
                    <a:bodyPr/>
                    <a:lstStyle/>
                    <a:p>
                      <a:pPr algn="ctr" rtl="0" fontAlgn="b"/>
                      <a:r>
                        <a:rPr lang="en-US" sz="1400" b="1" dirty="0" err="1">
                          <a:solidFill>
                            <a:schemeClr val="bg1"/>
                          </a:solidFill>
                          <a:effectLst/>
                        </a:rPr>
                        <a:t>asm_length</a:t>
                      </a:r>
                      <a:endParaRPr lang="en-US" sz="1400" b="1" dirty="0">
                        <a:solidFill>
                          <a:schemeClr val="bg1"/>
                        </a:solidFill>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472,157,411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3795604061"/>
                  </a:ext>
                </a:extLst>
              </a:tr>
              <a:tr h="200025">
                <a:tc>
                  <a:txBody>
                    <a:bodyPr/>
                    <a:lstStyle/>
                    <a:p>
                      <a:pPr algn="ctr" rtl="0" fontAlgn="b"/>
                      <a:r>
                        <a:rPr lang="en-US" sz="1400" b="1" dirty="0">
                          <a:solidFill>
                            <a:schemeClr val="bg1"/>
                          </a:solidFill>
                          <a:effectLst/>
                        </a:rPr>
                        <a:t>BUSCO</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88.40%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3894593096"/>
                  </a:ext>
                </a:extLst>
              </a:tr>
            </a:tbl>
          </a:graphicData>
        </a:graphic>
      </p:graphicFrame>
      <p:sp>
        <p:nvSpPr>
          <p:cNvPr id="100" name="TextBox 99">
            <a:extLst>
              <a:ext uri="{FF2B5EF4-FFF2-40B4-BE49-F238E27FC236}">
                <a16:creationId xmlns:a16="http://schemas.microsoft.com/office/drawing/2014/main" id="{72988B2D-2BE7-274D-B256-8DA0713B0638}"/>
              </a:ext>
            </a:extLst>
          </p:cNvPr>
          <p:cNvSpPr txBox="1"/>
          <p:nvPr/>
        </p:nvSpPr>
        <p:spPr>
          <a:xfrm>
            <a:off x="3323642" y="4279241"/>
            <a:ext cx="1647182" cy="307777"/>
          </a:xfrm>
          <a:prstGeom prst="rect">
            <a:avLst/>
          </a:prstGeom>
          <a:noFill/>
        </p:spPr>
        <p:txBody>
          <a:bodyPr wrap="none" rtlCol="0">
            <a:spAutoFit/>
          </a:bodyPr>
          <a:lstStyle/>
          <a:p>
            <a:pPr algn="ctr"/>
            <a:r>
              <a:rPr lang="en-US" sz="1400" dirty="0"/>
              <a:t>male assembly stats</a:t>
            </a:r>
          </a:p>
        </p:txBody>
      </p:sp>
      <p:sp>
        <p:nvSpPr>
          <p:cNvPr id="104" name="Rounded Rectangle 103">
            <a:extLst>
              <a:ext uri="{FF2B5EF4-FFF2-40B4-BE49-F238E27FC236}">
                <a16:creationId xmlns:a16="http://schemas.microsoft.com/office/drawing/2014/main" id="{D2CFC953-EE44-E849-9704-AC4DCC1DDBCF}"/>
              </a:ext>
            </a:extLst>
          </p:cNvPr>
          <p:cNvSpPr/>
          <p:nvPr/>
        </p:nvSpPr>
        <p:spPr>
          <a:xfrm>
            <a:off x="4168585" y="3112001"/>
            <a:ext cx="990079" cy="350174"/>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purge_dups</a:t>
            </a:r>
            <a:endParaRPr lang="en-US" sz="1200" dirty="0">
              <a:solidFill>
                <a:schemeClr val="bg1"/>
              </a:solidFill>
            </a:endParaRPr>
          </a:p>
        </p:txBody>
      </p:sp>
      <p:sp>
        <p:nvSpPr>
          <p:cNvPr id="105" name="Rounded Rectangle 104">
            <a:extLst>
              <a:ext uri="{FF2B5EF4-FFF2-40B4-BE49-F238E27FC236}">
                <a16:creationId xmlns:a16="http://schemas.microsoft.com/office/drawing/2014/main" id="{5971A182-B42E-1948-B970-7162093C7B7A}"/>
              </a:ext>
            </a:extLst>
          </p:cNvPr>
          <p:cNvSpPr/>
          <p:nvPr/>
        </p:nvSpPr>
        <p:spPr>
          <a:xfrm>
            <a:off x="305083" y="5964616"/>
            <a:ext cx="246260" cy="217551"/>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06" name="Rounded Rectangle 105">
            <a:extLst>
              <a:ext uri="{FF2B5EF4-FFF2-40B4-BE49-F238E27FC236}">
                <a16:creationId xmlns:a16="http://schemas.microsoft.com/office/drawing/2014/main" id="{588AA8E1-F193-BA47-BAFC-773311191CE3}"/>
              </a:ext>
            </a:extLst>
          </p:cNvPr>
          <p:cNvSpPr/>
          <p:nvPr/>
        </p:nvSpPr>
        <p:spPr>
          <a:xfrm>
            <a:off x="305083" y="6262800"/>
            <a:ext cx="246260" cy="217551"/>
          </a:xfrm>
          <a:prstGeom prst="round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07" name="TextBox 106">
            <a:extLst>
              <a:ext uri="{FF2B5EF4-FFF2-40B4-BE49-F238E27FC236}">
                <a16:creationId xmlns:a16="http://schemas.microsoft.com/office/drawing/2014/main" id="{3AE47479-6A60-144D-8A61-2662E132763F}"/>
              </a:ext>
            </a:extLst>
          </p:cNvPr>
          <p:cNvSpPr txBox="1"/>
          <p:nvPr/>
        </p:nvSpPr>
        <p:spPr>
          <a:xfrm>
            <a:off x="537342" y="5933763"/>
            <a:ext cx="847733" cy="276999"/>
          </a:xfrm>
          <a:prstGeom prst="rect">
            <a:avLst/>
          </a:prstGeom>
          <a:noFill/>
        </p:spPr>
        <p:txBody>
          <a:bodyPr wrap="none" rtlCol="0">
            <a:spAutoFit/>
          </a:bodyPr>
          <a:lstStyle/>
          <a:p>
            <a:r>
              <a:rPr lang="en-US" sz="1200" dirty="0"/>
              <a:t>= software</a:t>
            </a:r>
          </a:p>
        </p:txBody>
      </p:sp>
      <p:sp>
        <p:nvSpPr>
          <p:cNvPr id="108" name="TextBox 107">
            <a:extLst>
              <a:ext uri="{FF2B5EF4-FFF2-40B4-BE49-F238E27FC236}">
                <a16:creationId xmlns:a16="http://schemas.microsoft.com/office/drawing/2014/main" id="{95CB7C33-5324-1048-8D7E-3BEDD0B524C0}"/>
              </a:ext>
            </a:extLst>
          </p:cNvPr>
          <p:cNvSpPr txBox="1"/>
          <p:nvPr/>
        </p:nvSpPr>
        <p:spPr>
          <a:xfrm>
            <a:off x="551343" y="6233075"/>
            <a:ext cx="1733103" cy="276999"/>
          </a:xfrm>
          <a:prstGeom prst="rect">
            <a:avLst/>
          </a:prstGeom>
          <a:noFill/>
        </p:spPr>
        <p:txBody>
          <a:bodyPr wrap="none" rtlCol="0">
            <a:spAutoFit/>
          </a:bodyPr>
          <a:lstStyle/>
          <a:p>
            <a:r>
              <a:rPr lang="en-US" sz="1200" dirty="0"/>
              <a:t>= sequencing technology</a:t>
            </a:r>
          </a:p>
        </p:txBody>
      </p:sp>
    </p:spTree>
    <p:extLst>
      <p:ext uri="{BB962C8B-B14F-4D97-AF65-F5344CB8AC3E}">
        <p14:creationId xmlns:p14="http://schemas.microsoft.com/office/powerpoint/2010/main" val="2487630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B0A94-9EDC-4E45-A8C3-B08E265BFF12}"/>
              </a:ext>
            </a:extLst>
          </p:cNvPr>
          <p:cNvSpPr>
            <a:spLocks noGrp="1"/>
          </p:cNvSpPr>
          <p:nvPr>
            <p:ph type="title"/>
          </p:nvPr>
        </p:nvSpPr>
        <p:spPr/>
        <p:txBody>
          <a:bodyPr>
            <a:normAutofit/>
          </a:bodyPr>
          <a:lstStyle/>
          <a:p>
            <a:r>
              <a:rPr lang="en-US" sz="3800"/>
              <a:t>Aim #1: next steps…</a:t>
            </a:r>
            <a:endParaRPr lang="en-US" sz="3800" dirty="0"/>
          </a:p>
        </p:txBody>
      </p:sp>
      <p:sp>
        <p:nvSpPr>
          <p:cNvPr id="3" name="Content Placeholder 2">
            <a:extLst>
              <a:ext uri="{FF2B5EF4-FFF2-40B4-BE49-F238E27FC236}">
                <a16:creationId xmlns:a16="http://schemas.microsoft.com/office/drawing/2014/main" id="{856A5119-0DCE-ED4A-A95A-863D379B980D}"/>
              </a:ext>
            </a:extLst>
          </p:cNvPr>
          <p:cNvSpPr>
            <a:spLocks noGrp="1"/>
          </p:cNvSpPr>
          <p:nvPr>
            <p:ph idx="1"/>
          </p:nvPr>
        </p:nvSpPr>
        <p:spPr/>
        <p:txBody>
          <a:bodyPr/>
          <a:lstStyle/>
          <a:p>
            <a:r>
              <a:rPr lang="en-US" sz="2400" dirty="0"/>
              <a:t>manually curate according to Howe et al. (2021)</a:t>
            </a:r>
          </a:p>
          <a:p>
            <a:r>
              <a:rPr lang="en-US" sz="2400" dirty="0"/>
              <a:t>submit to NCBI</a:t>
            </a:r>
          </a:p>
          <a:p>
            <a:r>
              <a:rPr lang="en-US" sz="2400" dirty="0"/>
              <a:t>write up for paper</a:t>
            </a:r>
          </a:p>
          <a:p>
            <a:endParaRPr lang="en-US" dirty="0"/>
          </a:p>
        </p:txBody>
      </p:sp>
      <p:sp>
        <p:nvSpPr>
          <p:cNvPr id="25" name="TextBox 24">
            <a:extLst>
              <a:ext uri="{FF2B5EF4-FFF2-40B4-BE49-F238E27FC236}">
                <a16:creationId xmlns:a16="http://schemas.microsoft.com/office/drawing/2014/main" id="{EA62EBC5-5358-FA49-A125-AC40572934EF}"/>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tx1">
                    <a:lumMod val="65000"/>
                  </a:schemeClr>
                </a:solidFill>
              </a:rPr>
              <a:t>Aim 1: Assembly</a:t>
            </a:r>
            <a:r>
              <a:rPr lang="en-US" dirty="0">
                <a:solidFill>
                  <a:schemeClr val="bg1">
                    <a:lumMod val="75000"/>
                    <a:lumOff val="25000"/>
                  </a:schemeClr>
                </a:solidFill>
              </a:rPr>
              <a:t>		Aim 2: N</a:t>
            </a:r>
            <a:r>
              <a:rPr lang="en-US" baseline="-25000" dirty="0">
                <a:solidFill>
                  <a:schemeClr val="bg1">
                    <a:lumMod val="75000"/>
                    <a:lumOff val="25000"/>
                  </a:schemeClr>
                </a:solidFill>
              </a:rPr>
              <a:t>E</a:t>
            </a:r>
            <a:r>
              <a:rPr lang="en-US" dirty="0">
                <a:solidFill>
                  <a:schemeClr val="bg1">
                    <a:lumMod val="75000"/>
                    <a:lumOff val="25000"/>
                  </a:schemeClr>
                </a:solidFill>
              </a:rPr>
              <a:t>			Aim 3: Sex Marker</a:t>
            </a:r>
          </a:p>
        </p:txBody>
      </p:sp>
    </p:spTree>
    <p:extLst>
      <p:ext uri="{BB962C8B-B14F-4D97-AF65-F5344CB8AC3E}">
        <p14:creationId xmlns:p14="http://schemas.microsoft.com/office/powerpoint/2010/main" val="3194081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#2: Setup </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p:txBody>
          <a:bodyPr>
            <a:normAutofit/>
          </a:bodyPr>
          <a:lstStyle/>
          <a:p>
            <a:r>
              <a:rPr lang="en-US" sz="2400" dirty="0"/>
              <a:t>2945 individuals</a:t>
            </a:r>
          </a:p>
          <a:p>
            <a:r>
              <a:rPr lang="en-US" sz="2400" dirty="0"/>
              <a:t>Cohorts: 1993 – 2020</a:t>
            </a:r>
          </a:p>
          <a:p>
            <a:r>
              <a:rPr lang="en-US" sz="2400" dirty="0"/>
              <a:t>Historical N</a:t>
            </a:r>
            <a:r>
              <a:rPr lang="en-US" sz="2400" baseline="-25000" dirty="0"/>
              <a:t>E</a:t>
            </a:r>
            <a:r>
              <a:rPr lang="en-US" sz="2400" dirty="0"/>
              <a:t> = Pi &amp; Watterson’s</a:t>
            </a:r>
          </a:p>
          <a:p>
            <a:r>
              <a:rPr lang="en-US" sz="2400" dirty="0"/>
              <a:t>Contemporary N</a:t>
            </a:r>
            <a:r>
              <a:rPr lang="en-US" sz="2400" baseline="-25000" dirty="0"/>
              <a:t>E</a:t>
            </a:r>
            <a:r>
              <a:rPr lang="en-US" sz="2400" dirty="0"/>
              <a:t> = linkage disequilibrium &amp; temporal</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t>
            </a:r>
            <a:r>
              <a:rPr lang="en-US" dirty="0">
                <a:solidFill>
                  <a:schemeClr val="tx1">
                    <a:lumMod val="65000"/>
                  </a:schemeClr>
                </a:solidFill>
              </a:rPr>
              <a:t>Aim 2: N</a:t>
            </a:r>
            <a:r>
              <a:rPr lang="en-US" baseline="-25000" dirty="0">
                <a:solidFill>
                  <a:schemeClr val="tx1">
                    <a:lumMod val="65000"/>
                  </a:schemeClr>
                </a:solidFill>
              </a:rPr>
              <a:t>E</a:t>
            </a:r>
            <a:r>
              <a:rPr lang="en-US" dirty="0">
                <a:solidFill>
                  <a:schemeClr val="tx1">
                    <a:lumMod val="75000"/>
                  </a:schemeClr>
                </a:solidFill>
              </a:rPr>
              <a:t>	</a:t>
            </a:r>
            <a:r>
              <a:rPr lang="en-US" dirty="0">
                <a:solidFill>
                  <a:schemeClr val="bg1">
                    <a:lumMod val="75000"/>
                    <a:lumOff val="25000"/>
                  </a:schemeClr>
                </a:solidFill>
              </a:rPr>
              <a:t>		Aim 3: Sex Marker</a:t>
            </a:r>
          </a:p>
        </p:txBody>
      </p:sp>
    </p:spTree>
    <p:extLst>
      <p:ext uri="{BB962C8B-B14F-4D97-AF65-F5344CB8AC3E}">
        <p14:creationId xmlns:p14="http://schemas.microsoft.com/office/powerpoint/2010/main" val="3005261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44255-86C8-3047-8F82-101CAD24E616}"/>
              </a:ext>
            </a:extLst>
          </p:cNvPr>
          <p:cNvSpPr>
            <a:spLocks noGrp="1"/>
          </p:cNvSpPr>
          <p:nvPr>
            <p:ph type="title"/>
          </p:nvPr>
        </p:nvSpPr>
        <p:spPr/>
        <p:txBody>
          <a:bodyPr/>
          <a:lstStyle/>
          <a:p>
            <a:r>
              <a:rPr lang="en-US" dirty="0"/>
              <a:t>Aim #2: Thetas depicted</a:t>
            </a:r>
          </a:p>
        </p:txBody>
      </p:sp>
      <p:sp>
        <p:nvSpPr>
          <p:cNvPr id="4" name="Content Placeholder 2">
            <a:extLst>
              <a:ext uri="{FF2B5EF4-FFF2-40B4-BE49-F238E27FC236}">
                <a16:creationId xmlns:a16="http://schemas.microsoft.com/office/drawing/2014/main" id="{F72E75E2-3C90-6D43-BA78-47CFFCBC6F8D}"/>
              </a:ext>
            </a:extLst>
          </p:cNvPr>
          <p:cNvSpPr txBox="1">
            <a:spLocks/>
          </p:cNvSpPr>
          <p:nvPr/>
        </p:nvSpPr>
        <p:spPr>
          <a:xfrm>
            <a:off x="1992262" y="2104020"/>
            <a:ext cx="2824574" cy="980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u="sng"/>
              <a:t>Watterson’s Theta </a:t>
            </a:r>
            <a:r>
              <a:rPr lang="en-US" sz="2000"/>
              <a:t>Number of segregating sites</a:t>
            </a:r>
            <a:endParaRPr lang="en-US" sz="2000" dirty="0"/>
          </a:p>
        </p:txBody>
      </p:sp>
      <p:cxnSp>
        <p:nvCxnSpPr>
          <p:cNvPr id="5" name="Straight Connector 4">
            <a:extLst>
              <a:ext uri="{FF2B5EF4-FFF2-40B4-BE49-F238E27FC236}">
                <a16:creationId xmlns:a16="http://schemas.microsoft.com/office/drawing/2014/main" id="{6EEF8524-1C96-264F-B731-813E86005C46}"/>
              </a:ext>
            </a:extLst>
          </p:cNvPr>
          <p:cNvCxnSpPr>
            <a:cxnSpLocks/>
          </p:cNvCxnSpPr>
          <p:nvPr/>
        </p:nvCxnSpPr>
        <p:spPr>
          <a:xfrm>
            <a:off x="5629148" y="2238590"/>
            <a:ext cx="0" cy="3943753"/>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5BD7BADA-E9F8-AE44-A390-C0FA26B04B18}"/>
              </a:ext>
            </a:extLst>
          </p:cNvPr>
          <p:cNvSpPr txBox="1">
            <a:spLocks/>
          </p:cNvSpPr>
          <p:nvPr/>
        </p:nvSpPr>
        <p:spPr>
          <a:xfrm>
            <a:off x="5777869" y="2109473"/>
            <a:ext cx="3983080" cy="85704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u="sng" dirty="0"/>
              <a:t>Theta Pi</a:t>
            </a:r>
          </a:p>
          <a:p>
            <a:pPr marL="0" indent="0" algn="ctr">
              <a:buNone/>
            </a:pPr>
            <a:r>
              <a:rPr lang="en-US" sz="2000" dirty="0"/>
              <a:t>Pairwise nucleotide diversity</a:t>
            </a:r>
          </a:p>
        </p:txBody>
      </p:sp>
      <p:grpSp>
        <p:nvGrpSpPr>
          <p:cNvPr id="7" name="Group 6">
            <a:extLst>
              <a:ext uri="{FF2B5EF4-FFF2-40B4-BE49-F238E27FC236}">
                <a16:creationId xmlns:a16="http://schemas.microsoft.com/office/drawing/2014/main" id="{60B7C8AD-97E1-5F4F-81FA-191978203003}"/>
              </a:ext>
            </a:extLst>
          </p:cNvPr>
          <p:cNvGrpSpPr/>
          <p:nvPr/>
        </p:nvGrpSpPr>
        <p:grpSpPr>
          <a:xfrm>
            <a:off x="1835942" y="3703219"/>
            <a:ext cx="3412637" cy="2194157"/>
            <a:chOff x="590983" y="4415309"/>
            <a:chExt cx="2954776" cy="1899775"/>
          </a:xfrm>
        </p:grpSpPr>
        <p:pic>
          <p:nvPicPr>
            <p:cNvPr id="8" name="Picture 7">
              <a:extLst>
                <a:ext uri="{FF2B5EF4-FFF2-40B4-BE49-F238E27FC236}">
                  <a16:creationId xmlns:a16="http://schemas.microsoft.com/office/drawing/2014/main" id="{83C32488-96D4-2547-8B23-E014474CF248}"/>
                </a:ext>
              </a:extLst>
            </p:cNvPr>
            <p:cNvPicPr>
              <a:picLocks noChangeAspect="1"/>
            </p:cNvPicPr>
            <p:nvPr/>
          </p:nvPicPr>
          <p:blipFill rotWithShape="1">
            <a:blip r:embed="rId3"/>
            <a:srcRect l="17949" t="32575" r="26322" b="16669"/>
            <a:stretch/>
          </p:blipFill>
          <p:spPr>
            <a:xfrm>
              <a:off x="1029139" y="4415309"/>
              <a:ext cx="2516620" cy="1591999"/>
            </a:xfrm>
            <a:prstGeom prst="rect">
              <a:avLst/>
            </a:prstGeom>
          </p:spPr>
        </p:pic>
        <p:sp>
          <p:nvSpPr>
            <p:cNvPr id="9" name="TextBox 8">
              <a:extLst>
                <a:ext uri="{FF2B5EF4-FFF2-40B4-BE49-F238E27FC236}">
                  <a16:creationId xmlns:a16="http://schemas.microsoft.com/office/drawing/2014/main" id="{FAFE9307-410C-5F41-A5F8-54C79BE6AE0D}"/>
                </a:ext>
              </a:extLst>
            </p:cNvPr>
            <p:cNvSpPr txBox="1"/>
            <p:nvPr/>
          </p:nvSpPr>
          <p:spPr>
            <a:xfrm>
              <a:off x="1701475" y="6007308"/>
              <a:ext cx="1084057" cy="307776"/>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Sample size</a:t>
              </a:r>
            </a:p>
          </p:txBody>
        </p:sp>
        <p:sp>
          <p:nvSpPr>
            <p:cNvPr id="10" name="TextBox 9">
              <a:extLst>
                <a:ext uri="{FF2B5EF4-FFF2-40B4-BE49-F238E27FC236}">
                  <a16:creationId xmlns:a16="http://schemas.microsoft.com/office/drawing/2014/main" id="{EB231CFC-02D9-964A-AD97-AD73409D3115}"/>
                </a:ext>
              </a:extLst>
            </p:cNvPr>
            <p:cNvSpPr txBox="1"/>
            <p:nvPr/>
          </p:nvSpPr>
          <p:spPr>
            <a:xfrm rot="16200000">
              <a:off x="27580" y="5194650"/>
              <a:ext cx="1434582" cy="307776"/>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Segregating sites</a:t>
              </a:r>
            </a:p>
          </p:txBody>
        </p:sp>
      </p:grpSp>
      <p:grpSp>
        <p:nvGrpSpPr>
          <p:cNvPr id="11" name="Group 10">
            <a:extLst>
              <a:ext uri="{FF2B5EF4-FFF2-40B4-BE49-F238E27FC236}">
                <a16:creationId xmlns:a16="http://schemas.microsoft.com/office/drawing/2014/main" id="{DF7F1851-D8F9-DB49-82F2-B8447B2F0DEF}"/>
              </a:ext>
            </a:extLst>
          </p:cNvPr>
          <p:cNvGrpSpPr/>
          <p:nvPr/>
        </p:nvGrpSpPr>
        <p:grpSpPr>
          <a:xfrm>
            <a:off x="6248204" y="3551245"/>
            <a:ext cx="3288864" cy="944934"/>
            <a:chOff x="5245621" y="3651102"/>
            <a:chExt cx="3373195" cy="969162"/>
          </a:xfrm>
        </p:grpSpPr>
        <p:sp>
          <p:nvSpPr>
            <p:cNvPr id="12" name="Rectangle 11">
              <a:extLst>
                <a:ext uri="{FF2B5EF4-FFF2-40B4-BE49-F238E27FC236}">
                  <a16:creationId xmlns:a16="http://schemas.microsoft.com/office/drawing/2014/main" id="{E3868B50-C3E0-9849-92C2-704948E64E59}"/>
                </a:ext>
              </a:extLst>
            </p:cNvPr>
            <p:cNvSpPr/>
            <p:nvPr/>
          </p:nvSpPr>
          <p:spPr>
            <a:xfrm>
              <a:off x="5245621" y="3787331"/>
              <a:ext cx="337319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42929F0-3C3E-F54A-9BA0-D5E992594DB8}"/>
                </a:ext>
              </a:extLst>
            </p:cNvPr>
            <p:cNvSpPr/>
            <p:nvPr/>
          </p:nvSpPr>
          <p:spPr>
            <a:xfrm>
              <a:off x="5245621" y="4466886"/>
              <a:ext cx="337319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Lightning Bolt 13">
              <a:extLst>
                <a:ext uri="{FF2B5EF4-FFF2-40B4-BE49-F238E27FC236}">
                  <a16:creationId xmlns:a16="http://schemas.microsoft.com/office/drawing/2014/main" id="{97630FE9-C0D0-ED4F-B1B2-A54E31A6D147}"/>
                </a:ext>
              </a:extLst>
            </p:cNvPr>
            <p:cNvSpPr/>
            <p:nvPr/>
          </p:nvSpPr>
          <p:spPr>
            <a:xfrm>
              <a:off x="5443833" y="3651102"/>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Lightning Bolt 14">
              <a:extLst>
                <a:ext uri="{FF2B5EF4-FFF2-40B4-BE49-F238E27FC236}">
                  <a16:creationId xmlns:a16="http://schemas.microsoft.com/office/drawing/2014/main" id="{A7BC794B-127E-104F-A19E-F9A2E7F522C8}"/>
                </a:ext>
              </a:extLst>
            </p:cNvPr>
            <p:cNvSpPr/>
            <p:nvPr/>
          </p:nvSpPr>
          <p:spPr>
            <a:xfrm>
              <a:off x="6425408" y="4404945"/>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Lightning Bolt 15">
              <a:extLst>
                <a:ext uri="{FF2B5EF4-FFF2-40B4-BE49-F238E27FC236}">
                  <a16:creationId xmlns:a16="http://schemas.microsoft.com/office/drawing/2014/main" id="{972F98C8-00C9-9B4D-B8DC-34D008BB713A}"/>
                </a:ext>
              </a:extLst>
            </p:cNvPr>
            <p:cNvSpPr/>
            <p:nvPr/>
          </p:nvSpPr>
          <p:spPr>
            <a:xfrm>
              <a:off x="7132146" y="4392063"/>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Lightning Bolt 16">
              <a:extLst>
                <a:ext uri="{FF2B5EF4-FFF2-40B4-BE49-F238E27FC236}">
                  <a16:creationId xmlns:a16="http://schemas.microsoft.com/office/drawing/2014/main" id="{18F02984-2626-E944-9BCA-ADB7C44B5084}"/>
                </a:ext>
              </a:extLst>
            </p:cNvPr>
            <p:cNvSpPr/>
            <p:nvPr/>
          </p:nvSpPr>
          <p:spPr>
            <a:xfrm>
              <a:off x="6778777" y="4380053"/>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Lightning Bolt 17">
              <a:extLst>
                <a:ext uri="{FF2B5EF4-FFF2-40B4-BE49-F238E27FC236}">
                  <a16:creationId xmlns:a16="http://schemas.microsoft.com/office/drawing/2014/main" id="{53DB638A-56FB-3D4F-888A-FDC8AA9C469F}"/>
                </a:ext>
              </a:extLst>
            </p:cNvPr>
            <p:cNvSpPr/>
            <p:nvPr/>
          </p:nvSpPr>
          <p:spPr>
            <a:xfrm>
              <a:off x="6725302" y="3674712"/>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a:extLst>
                <a:ext uri="{FF2B5EF4-FFF2-40B4-BE49-F238E27FC236}">
                  <a16:creationId xmlns:a16="http://schemas.microsoft.com/office/drawing/2014/main" id="{7EA61021-611B-5C4A-84E8-3A0DFAE64F3A}"/>
                </a:ext>
              </a:extLst>
            </p:cNvPr>
            <p:cNvSpPr txBox="1"/>
            <p:nvPr/>
          </p:nvSpPr>
          <p:spPr>
            <a:xfrm>
              <a:off x="6661206" y="3906384"/>
              <a:ext cx="410172" cy="410369"/>
            </a:xfrm>
            <a:prstGeom prst="rect">
              <a:avLst/>
            </a:prstGeom>
            <a:noFill/>
          </p:spPr>
          <p:txBody>
            <a:bodyPr wrap="none" rtlCol="0">
              <a:spAutoFit/>
            </a:bodyPr>
            <a:lstStyle/>
            <a:p>
              <a:r>
                <a:rPr lang="en-US" sz="2000" dirty="0"/>
                <a:t>vs</a:t>
              </a:r>
            </a:p>
          </p:txBody>
        </p:sp>
      </p:grpSp>
      <p:grpSp>
        <p:nvGrpSpPr>
          <p:cNvPr id="20" name="Group 19">
            <a:extLst>
              <a:ext uri="{FF2B5EF4-FFF2-40B4-BE49-F238E27FC236}">
                <a16:creationId xmlns:a16="http://schemas.microsoft.com/office/drawing/2014/main" id="{3E89C51C-05D7-CE40-BCD6-127AADF8646B}"/>
              </a:ext>
            </a:extLst>
          </p:cNvPr>
          <p:cNvGrpSpPr/>
          <p:nvPr/>
        </p:nvGrpSpPr>
        <p:grpSpPr>
          <a:xfrm>
            <a:off x="1992262" y="3317039"/>
            <a:ext cx="3288864" cy="234206"/>
            <a:chOff x="5245621" y="3112497"/>
            <a:chExt cx="3373195" cy="240211"/>
          </a:xfrm>
        </p:grpSpPr>
        <p:sp>
          <p:nvSpPr>
            <p:cNvPr id="21" name="Rectangle 20">
              <a:extLst>
                <a:ext uri="{FF2B5EF4-FFF2-40B4-BE49-F238E27FC236}">
                  <a16:creationId xmlns:a16="http://schemas.microsoft.com/office/drawing/2014/main" id="{DD1FC2EC-47D8-264D-9635-419131234031}"/>
                </a:ext>
              </a:extLst>
            </p:cNvPr>
            <p:cNvSpPr/>
            <p:nvPr/>
          </p:nvSpPr>
          <p:spPr>
            <a:xfrm>
              <a:off x="5245621" y="3199330"/>
              <a:ext cx="337319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Lightning Bolt 21">
              <a:extLst>
                <a:ext uri="{FF2B5EF4-FFF2-40B4-BE49-F238E27FC236}">
                  <a16:creationId xmlns:a16="http://schemas.microsoft.com/office/drawing/2014/main" id="{76BCDF19-CC2B-544E-A56C-B1C2923E3BA0}"/>
                </a:ext>
              </a:extLst>
            </p:cNvPr>
            <p:cNvSpPr/>
            <p:nvPr/>
          </p:nvSpPr>
          <p:spPr>
            <a:xfrm>
              <a:off x="6425408" y="3137389"/>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Lightning Bolt 22">
              <a:extLst>
                <a:ext uri="{FF2B5EF4-FFF2-40B4-BE49-F238E27FC236}">
                  <a16:creationId xmlns:a16="http://schemas.microsoft.com/office/drawing/2014/main" id="{4821F3B1-80BD-0141-A581-16CC993D7EA1}"/>
                </a:ext>
              </a:extLst>
            </p:cNvPr>
            <p:cNvSpPr/>
            <p:nvPr/>
          </p:nvSpPr>
          <p:spPr>
            <a:xfrm>
              <a:off x="7132146" y="3124507"/>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Lightning Bolt 23">
              <a:extLst>
                <a:ext uri="{FF2B5EF4-FFF2-40B4-BE49-F238E27FC236}">
                  <a16:creationId xmlns:a16="http://schemas.microsoft.com/office/drawing/2014/main" id="{22F7523F-F843-C04C-8F1B-852A22950AA2}"/>
                </a:ext>
              </a:extLst>
            </p:cNvPr>
            <p:cNvSpPr/>
            <p:nvPr/>
          </p:nvSpPr>
          <p:spPr>
            <a:xfrm>
              <a:off x="6778777" y="3112497"/>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Lightning Bolt 24">
              <a:extLst>
                <a:ext uri="{FF2B5EF4-FFF2-40B4-BE49-F238E27FC236}">
                  <a16:creationId xmlns:a16="http://schemas.microsoft.com/office/drawing/2014/main" id="{40467E99-90B9-A143-8E23-FCADE8033E17}"/>
                </a:ext>
              </a:extLst>
            </p:cNvPr>
            <p:cNvSpPr/>
            <p:nvPr/>
          </p:nvSpPr>
          <p:spPr>
            <a:xfrm>
              <a:off x="5441865" y="3114318"/>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2D96641A-79C3-CC4A-B215-09DE44A069F4}"/>
                  </a:ext>
                </a:extLst>
              </p:cNvPr>
              <p:cNvSpPr txBox="1"/>
              <p:nvPr/>
            </p:nvSpPr>
            <p:spPr>
              <a:xfrm>
                <a:off x="9537068" y="5897376"/>
                <a:ext cx="15243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=4</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𝑒</m:t>
                          </m:r>
                        </m:sub>
                      </m:sSub>
                      <m:r>
                        <a:rPr lang="en-US" sz="2400" i="1">
                          <a:latin typeface="Cambria Math" panose="02040503050406030204" pitchFamily="18" charset="0"/>
                          <a:ea typeface="Cambria Math" panose="02040503050406030204" pitchFamily="18" charset="0"/>
                        </a:rPr>
                        <m:t>𝜇</m:t>
                      </m:r>
                    </m:oMath>
                  </m:oMathPara>
                </a14:m>
                <a:endParaRPr lang="en-US" sz="2400" dirty="0"/>
              </a:p>
            </p:txBody>
          </p:sp>
        </mc:Choice>
        <mc:Fallback>
          <p:sp>
            <p:nvSpPr>
              <p:cNvPr id="26" name="TextBox 25">
                <a:extLst>
                  <a:ext uri="{FF2B5EF4-FFF2-40B4-BE49-F238E27FC236}">
                    <a16:creationId xmlns:a16="http://schemas.microsoft.com/office/drawing/2014/main" id="{2D96641A-79C3-CC4A-B215-09DE44A069F4}"/>
                  </a:ext>
                </a:extLst>
              </p:cNvPr>
              <p:cNvSpPr txBox="1">
                <a:spLocks noRot="1" noChangeAspect="1" noMove="1" noResize="1" noEditPoints="1" noAdjustHandles="1" noChangeArrowheads="1" noChangeShapeType="1" noTextEdit="1"/>
              </p:cNvSpPr>
              <p:nvPr/>
            </p:nvSpPr>
            <p:spPr>
              <a:xfrm>
                <a:off x="9537068" y="5897376"/>
                <a:ext cx="1524328" cy="461665"/>
              </a:xfrm>
              <a:prstGeom prst="rect">
                <a:avLst/>
              </a:prstGeom>
              <a:blipFill>
                <a:blip r:embed="rId4"/>
                <a:stretch>
                  <a:fillRect b="-10811"/>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EB4D4347-81D4-5D47-AC34-93390BCB457B}"/>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t>
            </a:r>
            <a:r>
              <a:rPr lang="en-US" dirty="0">
                <a:solidFill>
                  <a:schemeClr val="tx1">
                    <a:lumMod val="65000"/>
                  </a:schemeClr>
                </a:solidFill>
              </a:rPr>
              <a:t>Aim 2: N</a:t>
            </a:r>
            <a:r>
              <a:rPr lang="en-US" baseline="-25000" dirty="0">
                <a:solidFill>
                  <a:schemeClr val="tx1">
                    <a:lumMod val="65000"/>
                  </a:schemeClr>
                </a:solidFill>
              </a:rPr>
              <a:t>E</a:t>
            </a:r>
            <a:r>
              <a:rPr lang="en-US" dirty="0">
                <a:solidFill>
                  <a:schemeClr val="tx1">
                    <a:lumMod val="75000"/>
                  </a:schemeClr>
                </a:solidFill>
              </a:rPr>
              <a:t>	</a:t>
            </a:r>
            <a:r>
              <a:rPr lang="en-US" dirty="0">
                <a:solidFill>
                  <a:schemeClr val="bg1">
                    <a:lumMod val="75000"/>
                    <a:lumOff val="25000"/>
                  </a:schemeClr>
                </a:solidFill>
              </a:rPr>
              <a:t>		Aim 3: Sex Marker</a:t>
            </a:r>
          </a:p>
        </p:txBody>
      </p:sp>
    </p:spTree>
    <p:extLst>
      <p:ext uri="{BB962C8B-B14F-4D97-AF65-F5344CB8AC3E}">
        <p14:creationId xmlns:p14="http://schemas.microsoft.com/office/powerpoint/2010/main" val="1933202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#2: Trial run</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a:xfrm>
            <a:off x="838200" y="1825625"/>
            <a:ext cx="3382108" cy="4351338"/>
          </a:xfrm>
        </p:spPr>
        <p:txBody>
          <a:bodyPr>
            <a:normAutofit/>
          </a:bodyPr>
          <a:lstStyle/>
          <a:p>
            <a:r>
              <a:rPr lang="en-US" sz="2400" dirty="0"/>
              <a:t>historical</a:t>
            </a:r>
          </a:p>
          <a:p>
            <a:r>
              <a:rPr lang="en-US" sz="2400" dirty="0"/>
              <a:t>used </a:t>
            </a:r>
            <a:r>
              <a:rPr lang="en-US" sz="2400" dirty="0" err="1"/>
              <a:t>RADseq</a:t>
            </a:r>
            <a:r>
              <a:rPr lang="en-US" sz="2400" dirty="0"/>
              <a:t> based reference assembly</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t>
            </a:r>
            <a:r>
              <a:rPr lang="en-US" dirty="0">
                <a:solidFill>
                  <a:schemeClr val="tx1">
                    <a:lumMod val="65000"/>
                  </a:schemeClr>
                </a:solidFill>
              </a:rPr>
              <a:t>Aim 2: N</a:t>
            </a:r>
            <a:r>
              <a:rPr lang="en-US" baseline="-25000" dirty="0">
                <a:solidFill>
                  <a:schemeClr val="tx1">
                    <a:lumMod val="65000"/>
                  </a:schemeClr>
                </a:solidFill>
              </a:rPr>
              <a:t>E</a:t>
            </a:r>
            <a:r>
              <a:rPr lang="en-US" dirty="0">
                <a:solidFill>
                  <a:schemeClr val="tx1">
                    <a:lumMod val="75000"/>
                  </a:schemeClr>
                </a:solidFill>
              </a:rPr>
              <a:t>	</a:t>
            </a:r>
            <a:r>
              <a:rPr lang="en-US" dirty="0">
                <a:solidFill>
                  <a:schemeClr val="bg1">
                    <a:lumMod val="75000"/>
                    <a:lumOff val="25000"/>
                  </a:schemeClr>
                </a:solidFill>
              </a:rPr>
              <a:t>		Aim 3: Sex Marker</a:t>
            </a:r>
          </a:p>
        </p:txBody>
      </p:sp>
      <p:pic>
        <p:nvPicPr>
          <p:cNvPr id="8" name="Picture 7">
            <a:extLst>
              <a:ext uri="{FF2B5EF4-FFF2-40B4-BE49-F238E27FC236}">
                <a16:creationId xmlns:a16="http://schemas.microsoft.com/office/drawing/2014/main" id="{D6EFE975-799C-514C-88B7-55C8A2A12E20}"/>
              </a:ext>
            </a:extLst>
          </p:cNvPr>
          <p:cNvPicPr>
            <a:picLocks noChangeAspect="1"/>
          </p:cNvPicPr>
          <p:nvPr/>
        </p:nvPicPr>
        <p:blipFill>
          <a:blip r:embed="rId3"/>
          <a:stretch>
            <a:fillRect/>
          </a:stretch>
        </p:blipFill>
        <p:spPr>
          <a:xfrm>
            <a:off x="4407984" y="1680326"/>
            <a:ext cx="7127420" cy="4496637"/>
          </a:xfrm>
          <a:prstGeom prst="rect">
            <a:avLst/>
          </a:prstGeom>
        </p:spPr>
      </p:pic>
    </p:spTree>
    <p:extLst>
      <p:ext uri="{BB962C8B-B14F-4D97-AF65-F5344CB8AC3E}">
        <p14:creationId xmlns:p14="http://schemas.microsoft.com/office/powerpoint/2010/main" val="19767159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867</TotalTime>
  <Words>2906</Words>
  <Application>Microsoft Macintosh PowerPoint</Application>
  <PresentationFormat>Widescreen</PresentationFormat>
  <Paragraphs>298</Paragraphs>
  <Slides>22</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Cambria Math</vt:lpstr>
      <vt:lpstr>Office Theme</vt:lpstr>
      <vt:lpstr>Genome assembly and investigation of Hypomesus transpacificus (delta smelt) genome for estimates of effective population sizes and identification of sex-specific markers.</vt:lpstr>
      <vt:lpstr>Overview</vt:lpstr>
      <vt:lpstr>Aim #1: Setup</vt:lpstr>
      <vt:lpstr>Aim #1: karyotype</vt:lpstr>
      <vt:lpstr>Aim #1: Implementation &amp; Results</vt:lpstr>
      <vt:lpstr>Aim #1: next steps…</vt:lpstr>
      <vt:lpstr>Aim #2: Setup </vt:lpstr>
      <vt:lpstr>Aim #2: Thetas depicted</vt:lpstr>
      <vt:lpstr>Aim #2: Trial run</vt:lpstr>
      <vt:lpstr>Aim #2: Preliminary result (w new asm)</vt:lpstr>
      <vt:lpstr>Aim #2: Trial run (used previous RAD asm)</vt:lpstr>
      <vt:lpstr>Aim #2: Next steps</vt:lpstr>
      <vt:lpstr>Aim #3: Analyses</vt:lpstr>
      <vt:lpstr>Aim #3: Depth analysis</vt:lpstr>
      <vt:lpstr>Aim #3: Genome wide association study</vt:lpstr>
      <vt:lpstr>Aim #3: k-mer analysis</vt:lpstr>
      <vt:lpstr>Aim #3: k-mer analysis</vt:lpstr>
      <vt:lpstr>Aim #3: k-mer analysis</vt:lpstr>
      <vt:lpstr>Aim #3: k-mer analysis</vt:lpstr>
      <vt:lpstr>Aim #3: k-mer analysis</vt:lpstr>
      <vt:lpstr>Aim #3: 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assembly and investigation of Hypomesus transpacificus (delta smelt) genome for estimates of effective population sizes and identification of sex-specific markers.</dc:title>
  <dc:creator>Shannon Erica Kendal Joslin</dc:creator>
  <cp:lastModifiedBy>Shannon Erica Kendal Joslin</cp:lastModifiedBy>
  <cp:revision>29</cp:revision>
  <dcterms:created xsi:type="dcterms:W3CDTF">2021-05-05T16:06:41Z</dcterms:created>
  <dcterms:modified xsi:type="dcterms:W3CDTF">2021-05-07T16:31:22Z</dcterms:modified>
</cp:coreProperties>
</file>